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5783" r:id="rId2"/>
    <p:sldId id="5796" r:id="rId3"/>
    <p:sldId id="1246" r:id="rId4"/>
    <p:sldId id="5795" r:id="rId5"/>
    <p:sldId id="5785" r:id="rId6"/>
    <p:sldId id="5786" r:id="rId7"/>
    <p:sldId id="5787" r:id="rId8"/>
    <p:sldId id="5791" r:id="rId9"/>
    <p:sldId id="5792" r:id="rId10"/>
    <p:sldId id="5793" r:id="rId11"/>
    <p:sldId id="1127" r:id="rId12"/>
    <p:sldId id="5788" r:id="rId13"/>
    <p:sldId id="1140" r:id="rId14"/>
    <p:sldId id="5790" r:id="rId15"/>
  </p:sldIdLst>
  <p:sldSz cx="12192000" cy="6858000"/>
  <p:notesSz cx="7315200" cy="9601200"/>
  <p:defaultTextStyle>
    <a:defPPr>
      <a:defRPr lang="en-US"/>
    </a:defPPr>
    <a:lvl1pPr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1pPr>
    <a:lvl2pPr marL="4572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2pPr>
    <a:lvl3pPr marL="9144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3pPr>
    <a:lvl4pPr marL="13716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4pPr>
    <a:lvl5pPr marL="18288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5pPr>
    <a:lvl6pPr marL="2286000" algn="l" defTabSz="914400" rtl="0" eaLnBrk="1" latinLnBrk="0" hangingPunct="1">
      <a:defRPr sz="1100" kern="1200">
        <a:solidFill>
          <a:schemeClr val="tx1"/>
        </a:solidFill>
        <a:latin typeface="Arial" charset="0"/>
        <a:ea typeface="+mn-ea"/>
        <a:cs typeface="+mn-cs"/>
      </a:defRPr>
    </a:lvl6pPr>
    <a:lvl7pPr marL="2743200" algn="l" defTabSz="914400" rtl="0" eaLnBrk="1" latinLnBrk="0" hangingPunct="1">
      <a:defRPr sz="1100" kern="1200">
        <a:solidFill>
          <a:schemeClr val="tx1"/>
        </a:solidFill>
        <a:latin typeface="Arial" charset="0"/>
        <a:ea typeface="+mn-ea"/>
        <a:cs typeface="+mn-cs"/>
      </a:defRPr>
    </a:lvl7pPr>
    <a:lvl8pPr marL="3200400" algn="l" defTabSz="914400" rtl="0" eaLnBrk="1" latinLnBrk="0" hangingPunct="1">
      <a:defRPr sz="1100" kern="1200">
        <a:solidFill>
          <a:schemeClr val="tx1"/>
        </a:solidFill>
        <a:latin typeface="Arial" charset="0"/>
        <a:ea typeface="+mn-ea"/>
        <a:cs typeface="+mn-cs"/>
      </a:defRPr>
    </a:lvl8pPr>
    <a:lvl9pPr marL="3657600" algn="l" defTabSz="914400" rtl="0" eaLnBrk="1" latinLnBrk="0" hangingPunct="1">
      <a:defRPr sz="11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ve Pfeiffer" initials="SP" lastIdx="7" clrIdx="0">
    <p:extLst>
      <p:ext uri="{19B8F6BF-5375-455C-9EA6-DF929625EA0E}">
        <p15:presenceInfo xmlns:p15="http://schemas.microsoft.com/office/powerpoint/2012/main" userId="S::spfeiffer@tigerrisk.com::d5e8299e-d17a-46ef-8048-e6bbfa26bc24" providerId="AD"/>
      </p:ext>
    </p:extLst>
  </p:cmAuthor>
  <p:cmAuthor id="2" name="Jessica Groenewegen" initials="JG" lastIdx="5" clrIdx="1">
    <p:extLst>
      <p:ext uri="{19B8F6BF-5375-455C-9EA6-DF929625EA0E}">
        <p15:presenceInfo xmlns:p15="http://schemas.microsoft.com/office/powerpoint/2012/main" userId="S::jgroenewegen@tigerrisk.com::c19eb318-3b32-4ce4-9a7d-aba8f1686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7B041"/>
    <a:srgbClr val="171449"/>
    <a:srgbClr val="EEEEEE"/>
    <a:srgbClr val="F6A726"/>
    <a:srgbClr val="828282"/>
    <a:srgbClr val="00B050"/>
    <a:srgbClr val="E2E2E2"/>
    <a:srgbClr val="801C56"/>
    <a:srgbClr val="009A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814" autoAdjust="0"/>
    <p:restoredTop sz="90730" autoAdjust="0"/>
  </p:normalViewPr>
  <p:slideViewPr>
    <p:cSldViewPr snapToGrid="0" showGuides="1">
      <p:cViewPr varScale="1">
        <p:scale>
          <a:sx n="85" d="100"/>
          <a:sy n="85" d="100"/>
        </p:scale>
        <p:origin x="40" y="216"/>
      </p:cViewPr>
      <p:guideLst>
        <p:guide orient="horz" pos="2160"/>
        <p:guide pos="3840"/>
      </p:guideLst>
    </p:cSldViewPr>
  </p:slideViewPr>
  <p:notesTextViewPr>
    <p:cViewPr>
      <p:scale>
        <a:sx n="1" d="1"/>
        <a:sy n="1" d="1"/>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B452840-6A6E-45DC-B57D-FD12A4B5081D}" type="datetimeFigureOut">
              <a:rPr lang="en-US" smtClean="0"/>
              <a:t>12/30/2021</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EDC9B637-C023-41DE-8033-D12E63F3F4E8}" type="slidenum">
              <a:rPr lang="en-US" smtClean="0"/>
              <a:t>‹#›</a:t>
            </a:fld>
            <a:endParaRPr lang="en-US" dirty="0"/>
          </a:p>
        </p:txBody>
      </p:sp>
    </p:spTree>
    <p:extLst>
      <p:ext uri="{BB962C8B-B14F-4D97-AF65-F5344CB8AC3E}">
        <p14:creationId xmlns:p14="http://schemas.microsoft.com/office/powerpoint/2010/main" val="3347241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event’s intensity needs to be simulated to translate that intensity to structural damage.  For each peril there is a different type of hazard simulated.  Wind speed and duration for hurricane, ground shaking intensity in peak ground acceleration, or modified </a:t>
            </a:r>
            <a:r>
              <a:rPr lang="en-US" dirty="0" err="1"/>
              <a:t>mercali</a:t>
            </a:r>
            <a:r>
              <a:rPr lang="en-US" dirty="0"/>
              <a:t> intensity for earthquake, hail size, etc.  In the end, the models produce a hazard footprint for each event that is independent of the exposure.  There are also underlying hazard data values incorporated into models that affect site level intensity such as elevation (flood), soil type (EQ), fuel type (WF)</a:t>
            </a:r>
          </a:p>
        </p:txBody>
      </p:sp>
      <p:sp>
        <p:nvSpPr>
          <p:cNvPr id="4" name="Slide Number Placeholder 3"/>
          <p:cNvSpPr>
            <a:spLocks noGrp="1"/>
          </p:cNvSpPr>
          <p:nvPr>
            <p:ph type="sldNum" sz="quarter" idx="5"/>
          </p:nvPr>
        </p:nvSpPr>
        <p:spPr/>
        <p:txBody>
          <a:bodyPr/>
          <a:lstStyle/>
          <a:p>
            <a:fld id="{EDC9B637-C023-41DE-8033-D12E63F3F4E8}" type="slidenum">
              <a:rPr lang="en-US" smtClean="0"/>
              <a:t>9</a:t>
            </a:fld>
            <a:endParaRPr lang="en-US" dirty="0"/>
          </a:p>
        </p:txBody>
      </p:sp>
    </p:spTree>
    <p:extLst>
      <p:ext uri="{BB962C8B-B14F-4D97-AF65-F5344CB8AC3E}">
        <p14:creationId xmlns:p14="http://schemas.microsoft.com/office/powerpoint/2010/main" val="1661530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9B637-C023-41DE-8033-D12E63F3F4E8}" type="slidenum">
              <a:rPr lang="en-US" smtClean="0"/>
              <a:t>10</a:t>
            </a:fld>
            <a:endParaRPr lang="en-US" dirty="0"/>
          </a:p>
        </p:txBody>
      </p:sp>
    </p:spTree>
    <p:extLst>
      <p:ext uri="{BB962C8B-B14F-4D97-AF65-F5344CB8AC3E}">
        <p14:creationId xmlns:p14="http://schemas.microsoft.com/office/powerpoint/2010/main" val="407150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BCF949-6E89-48A5-8CC8-2F399239DAB9}"/>
              </a:ext>
            </a:extLst>
          </p:cNvPr>
          <p:cNvPicPr>
            <a:picLocks noChangeAspect="1"/>
          </p:cNvPicPr>
          <p:nvPr userDrawn="1"/>
        </p:nvPicPr>
        <p:blipFill>
          <a:blip r:embed="rId2"/>
          <a:stretch>
            <a:fillRect/>
          </a:stretch>
        </p:blipFill>
        <p:spPr>
          <a:xfrm>
            <a:off x="0" y="0"/>
            <a:ext cx="12192000" cy="7094746"/>
          </a:xfrm>
          <a:prstGeom prst="rect">
            <a:avLst/>
          </a:prstGeom>
        </p:spPr>
      </p:pic>
      <p:sp>
        <p:nvSpPr>
          <p:cNvPr id="5137" name="Rectangle 17"/>
          <p:cNvSpPr>
            <a:spLocks noGrp="1" noChangeArrowheads="1"/>
          </p:cNvSpPr>
          <p:nvPr>
            <p:ph type="subTitle" idx="1"/>
          </p:nvPr>
        </p:nvSpPr>
        <p:spPr>
          <a:xfrm>
            <a:off x="6872660" y="2414590"/>
            <a:ext cx="5098481" cy="403278"/>
          </a:xfrm>
        </p:spPr>
        <p:txBody>
          <a:bodyPr>
            <a:normAutofit/>
          </a:bodyPr>
          <a:lstStyle>
            <a:lvl1pPr marL="0" indent="0" algn="ctr">
              <a:spcBef>
                <a:spcPct val="20000"/>
              </a:spcBef>
              <a:buFont typeface="Wingdings" pitchFamily="2" charset="2"/>
              <a:buNone/>
              <a:defRPr sz="2200" b="0"/>
            </a:lvl1pPr>
          </a:lstStyle>
          <a:p>
            <a:pPr lvl="0"/>
            <a:r>
              <a:rPr lang="en-US" altLang="en-US" noProof="0" dirty="0"/>
              <a:t>Click to edit Master subtitle style</a:t>
            </a:r>
          </a:p>
        </p:txBody>
      </p:sp>
      <p:sp>
        <p:nvSpPr>
          <p:cNvPr id="5138" name="Rectangle 18"/>
          <p:cNvSpPr>
            <a:spLocks noGrp="1" noChangeArrowheads="1"/>
          </p:cNvSpPr>
          <p:nvPr>
            <p:ph type="ctrTitle"/>
          </p:nvPr>
        </p:nvSpPr>
        <p:spPr>
          <a:xfrm>
            <a:off x="6874126" y="1836739"/>
            <a:ext cx="5098481" cy="492443"/>
          </a:xfrm>
        </p:spPr>
        <p:txBody>
          <a:bodyPr wrap="square">
            <a:spAutoFit/>
          </a:bodyPr>
          <a:lstStyle>
            <a:lvl1pPr algn="ctr">
              <a:defRPr sz="2600">
                <a:solidFill>
                  <a:srgbClr val="666666"/>
                </a:solidFill>
              </a:defRPr>
            </a:lvl1pPr>
          </a:lstStyle>
          <a:p>
            <a:pPr lvl="0"/>
            <a:r>
              <a:rPr lang="en-US" altLang="en-US" noProof="0" dirty="0"/>
              <a:t>Click to edit Master title style</a:t>
            </a:r>
          </a:p>
        </p:txBody>
      </p:sp>
    </p:spTree>
    <p:extLst>
      <p:ext uri="{BB962C8B-B14F-4D97-AF65-F5344CB8AC3E}">
        <p14:creationId xmlns:p14="http://schemas.microsoft.com/office/powerpoint/2010/main" val="1783234018"/>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99979795-F39B-48A8-8EC8-80F43110FA0D}"/>
              </a:ext>
            </a:extLst>
          </p:cNvPr>
          <p:cNvSpPr>
            <a:spLocks noGrp="1"/>
          </p:cNvSpPr>
          <p:nvPr>
            <p:ph idx="11"/>
          </p:nvPr>
        </p:nvSpPr>
        <p:spPr>
          <a:xfrm>
            <a:off x="495300"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6A032FD8-2574-4690-8DD3-FF8C6DEA0DBB}"/>
              </a:ext>
            </a:extLst>
          </p:cNvPr>
          <p:cNvSpPr>
            <a:spLocks noGrp="1"/>
          </p:cNvSpPr>
          <p:nvPr>
            <p:ph idx="1"/>
          </p:nvPr>
        </p:nvSpPr>
        <p:spPr>
          <a:xfrm>
            <a:off x="7646502"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5">
            <a:extLst>
              <a:ext uri="{FF2B5EF4-FFF2-40B4-BE49-F238E27FC236}">
                <a16:creationId xmlns:a16="http://schemas.microsoft.com/office/drawing/2014/main" id="{9DDB3ACF-A075-4C4A-8EDB-120501DE7DB0}"/>
              </a:ext>
            </a:extLst>
          </p:cNvPr>
          <p:cNvSpPr>
            <a:spLocks noGrp="1"/>
          </p:cNvSpPr>
          <p:nvPr>
            <p:ph type="body" sz="quarter" idx="12"/>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Tree>
    <p:extLst>
      <p:ext uri="{BB962C8B-B14F-4D97-AF65-F5344CB8AC3E}">
        <p14:creationId xmlns:p14="http://schemas.microsoft.com/office/powerpoint/2010/main" val="359119077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614A9FCC-C290-4F7C-ABC5-F18EFAC4B7A5}"/>
              </a:ext>
            </a:extLst>
          </p:cNvPr>
          <p:cNvSpPr>
            <a:spLocks noGrp="1"/>
          </p:cNvSpPr>
          <p:nvPr>
            <p:ph idx="1"/>
          </p:nvPr>
        </p:nvSpPr>
        <p:spPr>
          <a:xfrm>
            <a:off x="495300"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8A5D707B-6C22-4A91-9EC1-617C186848AF}"/>
              </a:ext>
            </a:extLst>
          </p:cNvPr>
          <p:cNvSpPr>
            <a:spLocks noGrp="1"/>
          </p:cNvSpPr>
          <p:nvPr>
            <p:ph idx="10"/>
          </p:nvPr>
        </p:nvSpPr>
        <p:spPr>
          <a:xfrm>
            <a:off x="4705351"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443209"/>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5300"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a:extLst>
              <a:ext uri="{FF2B5EF4-FFF2-40B4-BE49-F238E27FC236}">
                <a16:creationId xmlns:a16="http://schemas.microsoft.com/office/drawing/2014/main" id="{52C46741-C232-4B1B-B3B8-57CDF1A7187B}"/>
              </a:ext>
            </a:extLst>
          </p:cNvPr>
          <p:cNvSpPr>
            <a:spLocks noGrp="1"/>
          </p:cNvSpPr>
          <p:nvPr>
            <p:ph idx="10"/>
          </p:nvPr>
        </p:nvSpPr>
        <p:spPr>
          <a:xfrm>
            <a:off x="4705351"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a:extLst>
              <a:ext uri="{FF2B5EF4-FFF2-40B4-BE49-F238E27FC236}">
                <a16:creationId xmlns:a16="http://schemas.microsoft.com/office/drawing/2014/main" id="{9106ED34-F5F4-45C3-9F00-59C0106F261C}"/>
              </a:ext>
            </a:extLst>
          </p:cNvPr>
          <p:cNvSpPr>
            <a:spLocks noGrp="1"/>
          </p:cNvSpPr>
          <p:nvPr>
            <p:ph type="body" sz="quarter" idx="11"/>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Tree>
    <p:extLst>
      <p:ext uri="{BB962C8B-B14F-4D97-AF65-F5344CB8AC3E}">
        <p14:creationId xmlns:p14="http://schemas.microsoft.com/office/powerpoint/2010/main" val="124887668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528075"/>
            <a:ext cx="10363200" cy="1362075"/>
          </a:xfrm>
        </p:spPr>
        <p:txBody>
          <a:bodyPr anchor="ctr"/>
          <a:lstStyle>
            <a:lvl1pPr algn="ctr">
              <a:defRPr sz="4000" b="1" cap="all">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47594553"/>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528075"/>
            <a:ext cx="10363200" cy="1362075"/>
          </a:xfrm>
        </p:spPr>
        <p:txBody>
          <a:bodyPr anchor="ctr"/>
          <a:lstStyle>
            <a:lvl1pPr algn="ctr">
              <a:defRPr sz="4000" b="1" cap="all">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9134910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1972" y="244433"/>
            <a:ext cx="9832064" cy="417512"/>
          </a:xfrm>
        </p:spPr>
        <p:txBody>
          <a:bodyPr/>
          <a:lstStyle/>
          <a:p>
            <a:r>
              <a:rPr lang="en-US" dirty="0"/>
              <a:t>Click to edit Master title style</a:t>
            </a:r>
          </a:p>
        </p:txBody>
      </p:sp>
      <p:sp>
        <p:nvSpPr>
          <p:cNvPr id="3" name="Content Placeholder 2"/>
          <p:cNvSpPr>
            <a:spLocks noGrp="1"/>
          </p:cNvSpPr>
          <p:nvPr>
            <p:ph idx="1"/>
          </p:nvPr>
        </p:nvSpPr>
        <p:spPr>
          <a:xfrm>
            <a:off x="495301" y="1368425"/>
            <a:ext cx="11165417" cy="4256088"/>
          </a:xfrm>
        </p:spPr>
        <p:txBody>
          <a:bodyPr>
            <a:noAutofit/>
          </a:bodyPr>
          <a:lstStyle>
            <a:lvl1pPr>
              <a:defRPr sz="1800"/>
            </a:lvl1pPr>
            <a:lvl2pPr>
              <a:defRPr sz="1600"/>
            </a:lvl2pPr>
            <a:lvl3pPr>
              <a:defRPr sz="16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152664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Title and Content w/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1" y="1368425"/>
            <a:ext cx="11183111" cy="4256088"/>
          </a:xfrm>
        </p:spPr>
        <p:txBody>
          <a:bodyPr>
            <a:no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A3058974-F894-4296-B2A4-E33879DD6112}"/>
              </a:ext>
            </a:extLst>
          </p:cNvPr>
          <p:cNvSpPr>
            <a:spLocks noGrp="1"/>
          </p:cNvSpPr>
          <p:nvPr>
            <p:ph type="body" sz="quarter" idx="10"/>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Tree>
    <p:extLst>
      <p:ext uri="{BB962C8B-B14F-4D97-AF65-F5344CB8AC3E}">
        <p14:creationId xmlns:p14="http://schemas.microsoft.com/office/powerpoint/2010/main" val="6383653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64907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w/ Take 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169152"/>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03821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al Text Box">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CADCEF1-1661-4E83-93A0-F04F647B7D36}"/>
              </a:ext>
            </a:extLst>
          </p:cNvPr>
          <p:cNvSpPr>
            <a:spLocks noGrp="1"/>
          </p:cNvSpPr>
          <p:nvPr>
            <p:ph idx="11"/>
          </p:nvPr>
        </p:nvSpPr>
        <p:spPr>
          <a:xfrm>
            <a:off x="6178551" y="1368425"/>
            <a:ext cx="5482167" cy="4256088"/>
          </a:xfrm>
        </p:spPr>
        <p:txBody>
          <a:bodyPr>
            <a:no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5300" y="1368425"/>
            <a:ext cx="5480051" cy="4256088"/>
          </a:xfrm>
        </p:spPr>
        <p:txBody>
          <a:bodyPr>
            <a:no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7006645"/>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ual Text Box w/ Take 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5300" y="1368425"/>
            <a:ext cx="5480051"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55A194D5-B674-459F-94A7-CD1A3B3169A6}"/>
              </a:ext>
            </a:extLst>
          </p:cNvPr>
          <p:cNvSpPr>
            <a:spLocks noGrp="1"/>
          </p:cNvSpPr>
          <p:nvPr>
            <p:ph type="body" sz="quarter" idx="11"/>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dirty="0"/>
              <a:t>Edit Master text styles</a:t>
            </a:r>
          </a:p>
        </p:txBody>
      </p:sp>
      <p:sp>
        <p:nvSpPr>
          <p:cNvPr id="7" name="Content Placeholder 2">
            <a:extLst>
              <a:ext uri="{FF2B5EF4-FFF2-40B4-BE49-F238E27FC236}">
                <a16:creationId xmlns:a16="http://schemas.microsoft.com/office/drawing/2014/main" id="{1028677A-9F64-4ADE-B567-60F0188536C1}"/>
              </a:ext>
            </a:extLst>
          </p:cNvPr>
          <p:cNvSpPr>
            <a:spLocks noGrp="1"/>
          </p:cNvSpPr>
          <p:nvPr>
            <p:ph idx="12"/>
          </p:nvPr>
        </p:nvSpPr>
        <p:spPr>
          <a:xfrm>
            <a:off x="6178551" y="1368425"/>
            <a:ext cx="5482167"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02989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99979795-F39B-48A8-8EC8-80F43110FA0D}"/>
              </a:ext>
            </a:extLst>
          </p:cNvPr>
          <p:cNvSpPr>
            <a:spLocks noGrp="1"/>
          </p:cNvSpPr>
          <p:nvPr>
            <p:ph idx="11"/>
          </p:nvPr>
        </p:nvSpPr>
        <p:spPr>
          <a:xfrm>
            <a:off x="495300"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6A032FD8-2574-4690-8DD3-FF8C6DEA0DBB}"/>
              </a:ext>
            </a:extLst>
          </p:cNvPr>
          <p:cNvSpPr>
            <a:spLocks noGrp="1"/>
          </p:cNvSpPr>
          <p:nvPr>
            <p:ph idx="1"/>
          </p:nvPr>
        </p:nvSpPr>
        <p:spPr>
          <a:xfrm>
            <a:off x="7646502"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997450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7" name="Rectangle 13"/>
          <p:cNvSpPr>
            <a:spLocks noGrp="1" noChangeArrowheads="1"/>
          </p:cNvSpPr>
          <p:nvPr>
            <p:ph type="title"/>
          </p:nvPr>
        </p:nvSpPr>
        <p:spPr bwMode="auto">
          <a:xfrm>
            <a:off x="852253" y="253486"/>
            <a:ext cx="9821784"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1038" name="Rectangle 14"/>
          <p:cNvSpPr>
            <a:spLocks noGrp="1" noChangeArrowheads="1"/>
          </p:cNvSpPr>
          <p:nvPr>
            <p:ph type="body" idx="1"/>
          </p:nvPr>
        </p:nvSpPr>
        <p:spPr bwMode="auto">
          <a:xfrm>
            <a:off x="495301" y="1368425"/>
            <a:ext cx="11165417" cy="425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50" name="Text Box 26"/>
          <p:cNvSpPr txBox="1">
            <a:spLocks noChangeArrowheads="1"/>
          </p:cNvSpPr>
          <p:nvPr/>
        </p:nvSpPr>
        <p:spPr bwMode="auto">
          <a:xfrm>
            <a:off x="4498449" y="6546679"/>
            <a:ext cx="3195105" cy="184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B013"/>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lang="en-US" altLang="en-US" sz="600" b="1" dirty="0"/>
              <a:t>The information contained in this document is strictly proprietary and confidential.</a:t>
            </a:r>
          </a:p>
        </p:txBody>
      </p:sp>
      <p:sp>
        <p:nvSpPr>
          <p:cNvPr id="1051" name="Rectangle 27"/>
          <p:cNvSpPr>
            <a:spLocks noChangeArrowheads="1"/>
          </p:cNvSpPr>
          <p:nvPr/>
        </p:nvSpPr>
        <p:spPr bwMode="auto">
          <a:xfrm>
            <a:off x="11542184" y="6506992"/>
            <a:ext cx="719667" cy="22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fld id="{031D9183-D896-4265-8F24-3747F7348211}" type="slidenum">
              <a:rPr lang="en-US" altLang="en-US" sz="1000" b="1">
                <a:solidFill>
                  <a:srgbClr val="666666"/>
                </a:solidFill>
              </a:rPr>
              <a:pPr eaLnBrk="0" hangingPunct="0">
                <a:spcBef>
                  <a:spcPct val="0"/>
                </a:spcBef>
                <a:buClrTx/>
                <a:buSzTx/>
                <a:buFontTx/>
                <a:buNone/>
              </a:pPr>
              <a:t>‹#›</a:t>
            </a:fld>
            <a:endParaRPr lang="en-US" altLang="en-US" sz="1000" b="1" dirty="0">
              <a:solidFill>
                <a:srgbClr val="666666"/>
              </a:solidFill>
            </a:endParaRPr>
          </a:p>
        </p:txBody>
      </p:sp>
      <p:pic>
        <p:nvPicPr>
          <p:cNvPr id="12" name="Picture 46" descr="TigerRisk_Full_Logo_ColorV5">
            <a:extLst>
              <a:ext uri="{FF2B5EF4-FFF2-40B4-BE49-F238E27FC236}">
                <a16:creationId xmlns:a16="http://schemas.microsoft.com/office/drawing/2014/main" id="{83301F9E-6DB7-4D0B-8B91-B83364BC1743}"/>
              </a:ext>
            </a:extLst>
          </p:cNvPr>
          <p:cNvPicPr>
            <a:picLocks noChangeAspect="1" noChangeArrowheads="1"/>
          </p:cNvPicPr>
          <p:nvPr userDrawn="1"/>
        </p:nvPicPr>
        <p:blipFill rotWithShape="1">
          <a:blip r:embed="rId16" cstate="print">
            <a:extLst>
              <a:ext uri="{28A0092B-C50C-407E-A947-70E740481C1C}">
                <a14:useLocalDpi xmlns:a14="http://schemas.microsoft.com/office/drawing/2010/main" val="0"/>
              </a:ext>
            </a:extLst>
          </a:blip>
          <a:srcRect b="17877"/>
          <a:stretch/>
        </p:blipFill>
        <p:spPr bwMode="auto">
          <a:xfrm>
            <a:off x="10066867" y="6153051"/>
            <a:ext cx="1524000" cy="5358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12DC229-88FD-4EDE-B934-A1E5F72B43BA}"/>
              </a:ext>
            </a:extLst>
          </p:cNvPr>
          <p:cNvSpPr/>
          <p:nvPr userDrawn="1"/>
        </p:nvSpPr>
        <p:spPr bwMode="auto">
          <a:xfrm>
            <a:off x="932688" y="725932"/>
            <a:ext cx="722376" cy="73152"/>
          </a:xfrm>
          <a:prstGeom prst="rect">
            <a:avLst/>
          </a:prstGeom>
          <a:solidFill>
            <a:srgbClr val="F7B041"/>
          </a:solidFill>
          <a:ln w="12700" cap="flat" cmpd="sng" algn="ctr">
            <a:solidFill>
              <a:srgbClr val="F7B04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382380407"/>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62" r:id="rId3"/>
    <p:sldLayoutId id="2147483666" r:id="rId4"/>
    <p:sldLayoutId id="2147483672" r:id="rId5"/>
    <p:sldLayoutId id="2147483667" r:id="rId6"/>
    <p:sldLayoutId id="2147483673" r:id="rId7"/>
    <p:sldLayoutId id="2147483674" r:id="rId8"/>
    <p:sldLayoutId id="2147483677" r:id="rId9"/>
    <p:sldLayoutId id="2147483678" r:id="rId10"/>
    <p:sldLayoutId id="2147483676" r:id="rId11"/>
    <p:sldLayoutId id="2147483675" r:id="rId12"/>
    <p:sldLayoutId id="2147483663" r:id="rId13"/>
    <p:sldLayoutId id="2147483671" r:id="rId14"/>
  </p:sldLayoutIdLst>
  <p:transition spd="med">
    <p:fade/>
  </p:transition>
  <p:txStyles>
    <p:titleStyle>
      <a:lvl1pPr algn="l" rtl="0" eaLnBrk="1" fontAlgn="base" hangingPunct="1">
        <a:spcBef>
          <a:spcPct val="0"/>
        </a:spcBef>
        <a:spcAft>
          <a:spcPct val="0"/>
        </a:spcAft>
        <a:defRPr sz="21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p:titleStyle>
    <p:bodyStyle>
      <a:lvl1pPr marL="342900" indent="-342900" algn="l" rtl="0" eaLnBrk="1" fontAlgn="base" hangingPunct="1">
        <a:spcBef>
          <a:spcPct val="85000"/>
        </a:spcBef>
        <a:spcAft>
          <a:spcPct val="0"/>
        </a:spcAft>
        <a:buClr>
          <a:srgbClr val="F7B041"/>
        </a:buClr>
        <a:buSzPct val="70000"/>
        <a:buFont typeface="Wingdings" pitchFamily="2" charset="2"/>
        <a:buChar char="n"/>
        <a:defRPr sz="1800" b="1">
          <a:solidFill>
            <a:srgbClr val="666666"/>
          </a:solidFill>
          <a:latin typeface="+mn-lt"/>
          <a:ea typeface="+mn-ea"/>
          <a:cs typeface="+mn-cs"/>
        </a:defRPr>
      </a:lvl1pPr>
      <a:lvl2pPr marL="792163" indent="-269875" algn="l" rtl="0" eaLnBrk="1" fontAlgn="base" hangingPunct="1">
        <a:spcBef>
          <a:spcPct val="15000"/>
        </a:spcBef>
        <a:spcAft>
          <a:spcPct val="0"/>
        </a:spcAft>
        <a:buClr>
          <a:srgbClr val="969696"/>
        </a:buClr>
        <a:buFont typeface="Symbol" pitchFamily="18" charset="2"/>
        <a:buChar char="-"/>
        <a:defRPr sz="1600">
          <a:solidFill>
            <a:srgbClr val="666666"/>
          </a:solidFill>
          <a:latin typeface="+mn-lt"/>
        </a:defRPr>
      </a:lvl2pPr>
      <a:lvl3pPr marL="1200150" indent="-228600" algn="l" rtl="0" eaLnBrk="1" fontAlgn="base" hangingPunct="1">
        <a:spcBef>
          <a:spcPct val="5000"/>
        </a:spcBef>
        <a:spcAft>
          <a:spcPct val="0"/>
        </a:spcAft>
        <a:buClr>
          <a:srgbClr val="969696"/>
        </a:buClr>
        <a:buSzPct val="85000"/>
        <a:buFont typeface="Symbol" pitchFamily="18" charset="2"/>
        <a:buChar char="·"/>
        <a:defRPr sz="1600" i="1">
          <a:solidFill>
            <a:srgbClr val="666666"/>
          </a:solidFill>
          <a:latin typeface="+mn-lt"/>
        </a:defRPr>
      </a:lvl3pPr>
      <a:lvl4pPr marL="1608138"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4pPr>
      <a:lvl5pPr marL="20161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5pPr>
      <a:lvl6pPr marL="24733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sv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image" Target="../media/image20.png"/><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3D4A9685-7243-4DF2-9FBF-F7D8350D37C5}"/>
              </a:ext>
            </a:extLst>
          </p:cNvPr>
          <p:cNvSpPr>
            <a:spLocks noGrp="1"/>
          </p:cNvSpPr>
          <p:nvPr>
            <p:ph type="ctrTitle"/>
          </p:nvPr>
        </p:nvSpPr>
        <p:spPr>
          <a:xfrm>
            <a:off x="7212966" y="2824944"/>
            <a:ext cx="5098481" cy="424732"/>
          </a:xfrm>
        </p:spPr>
        <p:txBody>
          <a:bodyPr/>
          <a:lstStyle/>
          <a:p>
            <a:pPr>
              <a:lnSpc>
                <a:spcPct val="90000"/>
              </a:lnSpc>
            </a:pPr>
            <a:r>
              <a:rPr lang="en-US" sz="2400" dirty="0"/>
              <a:t>How do Cat Models Work?</a:t>
            </a:r>
            <a:endParaRPr lang="en-US" sz="1900" dirty="0"/>
          </a:p>
        </p:txBody>
      </p:sp>
      <p:sp>
        <p:nvSpPr>
          <p:cNvPr id="33" name="Title 1">
            <a:extLst>
              <a:ext uri="{FF2B5EF4-FFF2-40B4-BE49-F238E27FC236}">
                <a16:creationId xmlns:a16="http://schemas.microsoft.com/office/drawing/2014/main" id="{7AE611EF-E34A-40D6-8AB5-E139ECC42269}"/>
              </a:ext>
            </a:extLst>
          </p:cNvPr>
          <p:cNvSpPr txBox="1">
            <a:spLocks/>
          </p:cNvSpPr>
          <p:nvPr/>
        </p:nvSpPr>
        <p:spPr bwMode="auto">
          <a:xfrm>
            <a:off x="7212966" y="2532336"/>
            <a:ext cx="5098481"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algn="ctr" rtl="0" eaLnBrk="1" fontAlgn="base" hangingPunct="1">
              <a:spcBef>
                <a:spcPct val="0"/>
              </a:spcBef>
              <a:spcAft>
                <a:spcPct val="0"/>
              </a:spcAft>
              <a:defRPr sz="2600" b="1">
                <a:solidFill>
                  <a:srgbClr val="66666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a:lstStyle>
          <a:p>
            <a:pPr>
              <a:buClrTx/>
              <a:buSzTx/>
              <a:buFontTx/>
            </a:pPr>
            <a:r>
              <a:rPr lang="en-US" sz="1500" kern="0" dirty="0">
                <a:solidFill>
                  <a:srgbClr val="F7B041"/>
                </a:solidFill>
              </a:rPr>
              <a:t>TIGERRISK PARTNERS</a:t>
            </a:r>
          </a:p>
        </p:txBody>
      </p:sp>
    </p:spTree>
    <p:extLst>
      <p:ext uri="{BB962C8B-B14F-4D97-AF65-F5344CB8AC3E}">
        <p14:creationId xmlns:p14="http://schemas.microsoft.com/office/powerpoint/2010/main" val="2715627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60E0-543C-4834-800D-2AD2D5BC0CC7}"/>
              </a:ext>
            </a:extLst>
          </p:cNvPr>
          <p:cNvSpPr>
            <a:spLocks noGrp="1"/>
          </p:cNvSpPr>
          <p:nvPr>
            <p:ph type="title"/>
          </p:nvPr>
        </p:nvSpPr>
        <p:spPr/>
        <p:txBody>
          <a:bodyPr/>
          <a:lstStyle/>
          <a:p>
            <a:r>
              <a:rPr lang="en-US" dirty="0"/>
              <a:t>Vulnerability: converting hazard intensity to structural damage</a:t>
            </a:r>
          </a:p>
        </p:txBody>
      </p:sp>
      <p:pic>
        <p:nvPicPr>
          <p:cNvPr id="5" name="Picture 4">
            <a:extLst>
              <a:ext uri="{FF2B5EF4-FFF2-40B4-BE49-F238E27FC236}">
                <a16:creationId xmlns:a16="http://schemas.microsoft.com/office/drawing/2014/main" id="{9938CF0E-48E7-470D-A2FE-0CCA0648C361}"/>
              </a:ext>
            </a:extLst>
          </p:cNvPr>
          <p:cNvPicPr>
            <a:picLocks noChangeAspect="1"/>
          </p:cNvPicPr>
          <p:nvPr/>
        </p:nvPicPr>
        <p:blipFill>
          <a:blip r:embed="rId3"/>
          <a:stretch>
            <a:fillRect/>
          </a:stretch>
        </p:blipFill>
        <p:spPr>
          <a:xfrm>
            <a:off x="271111" y="2314340"/>
            <a:ext cx="6599416" cy="3569030"/>
          </a:xfrm>
          <a:prstGeom prst="rect">
            <a:avLst/>
          </a:prstGeom>
        </p:spPr>
      </p:pic>
      <p:graphicFrame>
        <p:nvGraphicFramePr>
          <p:cNvPr id="6" name="Table 6">
            <a:extLst>
              <a:ext uri="{FF2B5EF4-FFF2-40B4-BE49-F238E27FC236}">
                <a16:creationId xmlns:a16="http://schemas.microsoft.com/office/drawing/2014/main" id="{C0FF9A33-2988-4808-896A-9DBE0BFC78FD}"/>
              </a:ext>
            </a:extLst>
          </p:cNvPr>
          <p:cNvGraphicFramePr>
            <a:graphicFrameLocks noGrp="1"/>
          </p:cNvGraphicFramePr>
          <p:nvPr>
            <p:extLst>
              <p:ext uri="{D42A27DB-BD31-4B8C-83A1-F6EECF244321}">
                <p14:modId xmlns:p14="http://schemas.microsoft.com/office/powerpoint/2010/main" val="142389473"/>
              </p:ext>
            </p:extLst>
          </p:nvPr>
        </p:nvGraphicFramePr>
        <p:xfrm>
          <a:off x="7164350" y="1656992"/>
          <a:ext cx="2862217" cy="4314760"/>
        </p:xfrm>
        <a:graphic>
          <a:graphicData uri="http://schemas.openxmlformats.org/drawingml/2006/table">
            <a:tbl>
              <a:tblPr lastRow="1">
                <a:tableStyleId>{073A0DAA-6AF3-43AB-8588-CEC1D06C72B9}</a:tableStyleId>
              </a:tblPr>
              <a:tblGrid>
                <a:gridCol w="2862217">
                  <a:extLst>
                    <a:ext uri="{9D8B030D-6E8A-4147-A177-3AD203B41FA5}">
                      <a16:colId xmlns:a16="http://schemas.microsoft.com/office/drawing/2014/main" val="1011851087"/>
                    </a:ext>
                  </a:extLst>
                </a:gridCol>
              </a:tblGrid>
              <a:tr h="862952">
                <a:tc>
                  <a:txBody>
                    <a:bodyPr/>
                    <a:lstStyle/>
                    <a:p>
                      <a:r>
                        <a:rPr lang="en-US" dirty="0"/>
                        <a:t>Hazard</a:t>
                      </a:r>
                    </a:p>
                  </a:txBody>
                  <a:tcPr anchor="b"/>
                </a:tc>
                <a:extLst>
                  <a:ext uri="{0D108BD9-81ED-4DB2-BD59-A6C34878D82A}">
                    <a16:rowId xmlns:a16="http://schemas.microsoft.com/office/drawing/2014/main" val="3158776130"/>
                  </a:ext>
                </a:extLst>
              </a:tr>
              <a:tr h="862952">
                <a:tc>
                  <a:txBody>
                    <a:bodyPr/>
                    <a:lstStyle/>
                    <a:p>
                      <a:r>
                        <a:rPr lang="en-US" dirty="0"/>
                        <a:t>Building Codes</a:t>
                      </a:r>
                    </a:p>
                  </a:txBody>
                  <a:tcPr anchor="b"/>
                </a:tc>
                <a:extLst>
                  <a:ext uri="{0D108BD9-81ED-4DB2-BD59-A6C34878D82A}">
                    <a16:rowId xmlns:a16="http://schemas.microsoft.com/office/drawing/2014/main" val="3529330382"/>
                  </a:ext>
                </a:extLst>
              </a:tr>
              <a:tr h="862952">
                <a:tc>
                  <a:txBody>
                    <a:bodyPr/>
                    <a:lstStyle/>
                    <a:p>
                      <a:r>
                        <a:rPr lang="en-US" dirty="0"/>
                        <a:t>Building Characteristics</a:t>
                      </a:r>
                    </a:p>
                  </a:txBody>
                  <a:tcPr anchor="b"/>
                </a:tc>
                <a:extLst>
                  <a:ext uri="{0D108BD9-81ED-4DB2-BD59-A6C34878D82A}">
                    <a16:rowId xmlns:a16="http://schemas.microsoft.com/office/drawing/2014/main" val="2634823246"/>
                  </a:ext>
                </a:extLst>
              </a:tr>
              <a:tr h="862952">
                <a:tc>
                  <a:txBody>
                    <a:bodyPr/>
                    <a:lstStyle/>
                    <a:p>
                      <a:r>
                        <a:rPr lang="en-US" dirty="0"/>
                        <a:t>Mitigation Factors         </a:t>
                      </a:r>
                      <a:r>
                        <a:rPr lang="en-US" sz="3600" dirty="0"/>
                        <a:t>+</a:t>
                      </a:r>
                      <a:endParaRPr lang="en-US" dirty="0"/>
                    </a:p>
                  </a:txBody>
                  <a:tcPr anchor="b"/>
                </a:tc>
                <a:extLst>
                  <a:ext uri="{0D108BD9-81ED-4DB2-BD59-A6C34878D82A}">
                    <a16:rowId xmlns:a16="http://schemas.microsoft.com/office/drawing/2014/main" val="794285476"/>
                  </a:ext>
                </a:extLst>
              </a:tr>
              <a:tr h="862952">
                <a:tc>
                  <a:txBody>
                    <a:bodyPr/>
                    <a:lstStyle/>
                    <a:p>
                      <a:r>
                        <a:rPr lang="en-US" dirty="0"/>
                        <a:t>Vulnerability</a:t>
                      </a:r>
                    </a:p>
                  </a:txBody>
                  <a:tcPr anchor="b"/>
                </a:tc>
                <a:extLst>
                  <a:ext uri="{0D108BD9-81ED-4DB2-BD59-A6C34878D82A}">
                    <a16:rowId xmlns:a16="http://schemas.microsoft.com/office/drawing/2014/main" val="4198026187"/>
                  </a:ext>
                </a:extLst>
              </a:tr>
            </a:tbl>
          </a:graphicData>
        </a:graphic>
      </p:graphicFrame>
      <p:sp>
        <p:nvSpPr>
          <p:cNvPr id="7" name="Speech Bubble: Rectangle 6">
            <a:extLst>
              <a:ext uri="{FF2B5EF4-FFF2-40B4-BE49-F238E27FC236}">
                <a16:creationId xmlns:a16="http://schemas.microsoft.com/office/drawing/2014/main" id="{B83947C8-E514-42AF-9C30-BFD8FA740E56}"/>
              </a:ext>
            </a:extLst>
          </p:cNvPr>
          <p:cNvSpPr/>
          <p:nvPr/>
        </p:nvSpPr>
        <p:spPr bwMode="auto">
          <a:xfrm>
            <a:off x="9553469" y="3317737"/>
            <a:ext cx="2367420" cy="526093"/>
          </a:xfrm>
          <a:prstGeom prst="wedgeRectCallout">
            <a:avLst>
              <a:gd name="adj1" fmla="val -43130"/>
              <a:gd name="adj2" fmla="val 88134"/>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400" b="0" i="0" u="none" strike="noStrike" cap="none" normalizeH="0" baseline="0" dirty="0">
                <a:ln>
                  <a:noFill/>
                </a:ln>
                <a:solidFill>
                  <a:schemeClr val="tx1"/>
                </a:solidFill>
                <a:effectLst/>
                <a:latin typeface="Arial" charset="0"/>
              </a:rPr>
              <a:t>Building type, year built and region all play a role</a:t>
            </a:r>
          </a:p>
        </p:txBody>
      </p:sp>
      <p:sp>
        <p:nvSpPr>
          <p:cNvPr id="9" name="Speech Bubble: Rectangle 8">
            <a:extLst>
              <a:ext uri="{FF2B5EF4-FFF2-40B4-BE49-F238E27FC236}">
                <a16:creationId xmlns:a16="http://schemas.microsoft.com/office/drawing/2014/main" id="{74FD8452-8EB1-46A0-8E61-6BB89862055E}"/>
              </a:ext>
            </a:extLst>
          </p:cNvPr>
          <p:cNvSpPr/>
          <p:nvPr/>
        </p:nvSpPr>
        <p:spPr bwMode="auto">
          <a:xfrm>
            <a:off x="9407330" y="962049"/>
            <a:ext cx="2367420" cy="526093"/>
          </a:xfrm>
          <a:prstGeom prst="wedgeRectCallout">
            <a:avLst>
              <a:gd name="adj1" fmla="val -75903"/>
              <a:gd name="adj2" fmla="val 152654"/>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400" dirty="0"/>
              <a:t>Location and event specific regardless of exposure</a:t>
            </a:r>
            <a:endParaRPr kumimoji="0" lang="en-US" sz="1400" b="0" i="0" u="none" strike="noStrike" cap="none" normalizeH="0" baseline="0" dirty="0">
              <a:ln>
                <a:noFill/>
              </a:ln>
              <a:solidFill>
                <a:schemeClr val="tx1"/>
              </a:solidFill>
              <a:effectLst/>
              <a:latin typeface="Arial" charset="0"/>
            </a:endParaRPr>
          </a:p>
        </p:txBody>
      </p:sp>
      <p:sp>
        <p:nvSpPr>
          <p:cNvPr id="8" name="Speech Bubble: Rectangle 7">
            <a:extLst>
              <a:ext uri="{FF2B5EF4-FFF2-40B4-BE49-F238E27FC236}">
                <a16:creationId xmlns:a16="http://schemas.microsoft.com/office/drawing/2014/main" id="{38C044AA-1BB0-478B-B8E3-0AE67B5CCF4A}"/>
              </a:ext>
            </a:extLst>
          </p:cNvPr>
          <p:cNvSpPr/>
          <p:nvPr/>
        </p:nvSpPr>
        <p:spPr bwMode="auto">
          <a:xfrm>
            <a:off x="8319654" y="2172309"/>
            <a:ext cx="3773619" cy="724250"/>
          </a:xfrm>
          <a:prstGeom prst="wedgeRectCallout">
            <a:avLst>
              <a:gd name="adj1" fmla="val -36922"/>
              <a:gd name="adj2" fmla="val 88023"/>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400" b="0" i="0" u="none" strike="noStrike" cap="none" normalizeH="0" baseline="0" dirty="0">
                <a:ln>
                  <a:noFill/>
                </a:ln>
                <a:solidFill>
                  <a:schemeClr val="tx1"/>
                </a:solidFill>
                <a:effectLst/>
                <a:latin typeface="Arial" charset="0"/>
              </a:rPr>
              <a:t>A certain level of resilience is expected when building codes are enforced. I.e. buildings on the coast can withstand higher windspeeds.</a:t>
            </a:r>
          </a:p>
        </p:txBody>
      </p:sp>
    </p:spTree>
    <p:extLst>
      <p:ext uri="{BB962C8B-B14F-4D97-AF65-F5344CB8AC3E}">
        <p14:creationId xmlns:p14="http://schemas.microsoft.com/office/powerpoint/2010/main" val="380011596"/>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24" name="Rectangle 4"/>
          <p:cNvSpPr>
            <a:spLocks noGrp="1" noChangeArrowheads="1"/>
          </p:cNvSpPr>
          <p:nvPr>
            <p:ph type="title"/>
          </p:nvPr>
        </p:nvSpPr>
        <p:spPr/>
        <p:txBody>
          <a:bodyPr/>
          <a:lstStyle/>
          <a:p>
            <a:r>
              <a:rPr lang="en-US" sz="2100" dirty="0"/>
              <a:t>Financial module</a:t>
            </a:r>
          </a:p>
        </p:txBody>
      </p:sp>
      <p:sp>
        <p:nvSpPr>
          <p:cNvPr id="4" name="Content Placeholder 3"/>
          <p:cNvSpPr>
            <a:spLocks noGrp="1"/>
          </p:cNvSpPr>
          <p:nvPr>
            <p:ph idx="1"/>
          </p:nvPr>
        </p:nvSpPr>
        <p:spPr/>
        <p:txBody>
          <a:bodyPr/>
          <a:lstStyle/>
          <a:p>
            <a:r>
              <a:rPr lang="en-US" sz="1800" dirty="0"/>
              <a:t>The models simulate loss to:</a:t>
            </a:r>
          </a:p>
          <a:p>
            <a:pPr lvl="1"/>
            <a:r>
              <a:rPr lang="en-US" dirty="0"/>
              <a:t>Buildings</a:t>
            </a:r>
          </a:p>
          <a:p>
            <a:pPr lvl="2"/>
            <a:r>
              <a:rPr lang="en-US" dirty="0"/>
              <a:t>Usually the primary damage driver (i.e. windspeed or ground shaking)</a:t>
            </a:r>
          </a:p>
          <a:p>
            <a:pPr lvl="1"/>
            <a:r>
              <a:rPr lang="en-US" dirty="0"/>
              <a:t>Other structures</a:t>
            </a:r>
          </a:p>
          <a:p>
            <a:pPr lvl="2"/>
            <a:r>
              <a:rPr lang="en-US" dirty="0"/>
              <a:t>Treated same as buildings</a:t>
            </a:r>
          </a:p>
          <a:p>
            <a:pPr lvl="1"/>
            <a:r>
              <a:rPr lang="en-US" dirty="0"/>
              <a:t>Contents</a:t>
            </a:r>
          </a:p>
          <a:p>
            <a:pPr lvl="2"/>
            <a:r>
              <a:rPr lang="en-US" dirty="0"/>
              <a:t>Damage usually depends on building damage</a:t>
            </a:r>
          </a:p>
          <a:p>
            <a:pPr lvl="1"/>
            <a:r>
              <a:rPr lang="en-US" dirty="0"/>
              <a:t>Time Element</a:t>
            </a:r>
          </a:p>
          <a:p>
            <a:pPr lvl="2"/>
            <a:r>
              <a:rPr lang="en-US" dirty="0"/>
              <a:t>A function of building damage</a:t>
            </a:r>
          </a:p>
          <a:p>
            <a:r>
              <a:rPr lang="en-US" dirty="0"/>
              <a:t>Those losses are combined to create a “Ground up” loss (in a world with no insurance)</a:t>
            </a:r>
          </a:p>
          <a:p>
            <a:r>
              <a:rPr lang="en-US" dirty="0"/>
              <a:t>Insurance terms (deductibles and limits) are applied to ground up loss to calculate “Gross” loss</a:t>
            </a:r>
          </a:p>
          <a:p>
            <a:r>
              <a:rPr lang="en-US" dirty="0"/>
              <a:t>Reinsurance terms are applied to the gross loss to calculate “Net” loss</a:t>
            </a:r>
          </a:p>
        </p:txBody>
      </p:sp>
    </p:spTree>
    <p:extLst>
      <p:ext uri="{BB962C8B-B14F-4D97-AF65-F5344CB8AC3E}">
        <p14:creationId xmlns:p14="http://schemas.microsoft.com/office/powerpoint/2010/main" val="2396298937"/>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65D8BC-B414-4A61-B6CB-FA87AD179175}"/>
              </a:ext>
            </a:extLst>
          </p:cNvPr>
          <p:cNvSpPr>
            <a:spLocks noGrp="1"/>
          </p:cNvSpPr>
          <p:nvPr>
            <p:ph idx="1"/>
          </p:nvPr>
        </p:nvSpPr>
        <p:spPr>
          <a:xfrm>
            <a:off x="513291" y="1368425"/>
            <a:ext cx="11165417" cy="4256088"/>
          </a:xfrm>
        </p:spPr>
        <p:txBody>
          <a:bodyPr/>
          <a:lstStyle/>
          <a:p>
            <a:r>
              <a:rPr lang="en-US" dirty="0">
                <a:solidFill>
                  <a:srgbClr val="0070C0"/>
                </a:solidFill>
              </a:rPr>
              <a:t>Events</a:t>
            </a:r>
          </a:p>
          <a:p>
            <a:pPr lvl="1"/>
            <a:r>
              <a:rPr lang="en-US" dirty="0"/>
              <a:t>Simulate a single event – generate losses based on exposure, hazard, and vulnerability</a:t>
            </a:r>
          </a:p>
          <a:p>
            <a:r>
              <a:rPr lang="en-US" dirty="0">
                <a:solidFill>
                  <a:schemeClr val="accent1">
                    <a:lumMod val="75000"/>
                  </a:schemeClr>
                </a:solidFill>
              </a:rPr>
              <a:t>Years</a:t>
            </a:r>
          </a:p>
          <a:p>
            <a:pPr lvl="1"/>
            <a:r>
              <a:rPr lang="en-US" dirty="0"/>
              <a:t>Group / distribute </a:t>
            </a:r>
            <a:r>
              <a:rPr lang="en-US" b="1" dirty="0">
                <a:solidFill>
                  <a:srgbClr val="0070C0"/>
                </a:solidFill>
              </a:rPr>
              <a:t>events</a:t>
            </a:r>
            <a:r>
              <a:rPr lang="en-US" dirty="0"/>
              <a:t> into simulated years</a:t>
            </a:r>
          </a:p>
          <a:p>
            <a:r>
              <a:rPr lang="en-US" dirty="0"/>
              <a:t>Catalogs</a:t>
            </a:r>
          </a:p>
          <a:p>
            <a:pPr lvl="1"/>
            <a:r>
              <a:rPr lang="en-US" dirty="0"/>
              <a:t>Multiple </a:t>
            </a:r>
            <a:r>
              <a:rPr lang="en-US" b="1" dirty="0">
                <a:solidFill>
                  <a:schemeClr val="accent1">
                    <a:lumMod val="75000"/>
                  </a:schemeClr>
                </a:solidFill>
              </a:rPr>
              <a:t>years</a:t>
            </a:r>
          </a:p>
          <a:p>
            <a:pPr marL="0" indent="0">
              <a:buNone/>
            </a:pPr>
            <a:r>
              <a:rPr lang="en-US" dirty="0"/>
              <a:t>Key differences across platforms</a:t>
            </a:r>
          </a:p>
          <a:p>
            <a:pPr lvl="1"/>
            <a:r>
              <a:rPr lang="en-US" dirty="0"/>
              <a:t>Catalog Structure</a:t>
            </a:r>
          </a:p>
          <a:p>
            <a:pPr lvl="2"/>
            <a:r>
              <a:rPr lang="en-US" dirty="0"/>
              <a:t>AIR 10k catalog</a:t>
            </a:r>
          </a:p>
          <a:p>
            <a:pPr lvl="2"/>
            <a:r>
              <a:rPr lang="en-US" dirty="0"/>
              <a:t>RMS event rates</a:t>
            </a:r>
          </a:p>
          <a:p>
            <a:pPr lvl="1"/>
            <a:r>
              <a:rPr lang="en-US" dirty="0"/>
              <a:t>Catalog offering</a:t>
            </a:r>
          </a:p>
          <a:p>
            <a:pPr lvl="2"/>
            <a:r>
              <a:rPr lang="en-US" dirty="0"/>
              <a:t>AIR LT and WSST</a:t>
            </a:r>
          </a:p>
          <a:p>
            <a:pPr lvl="2"/>
            <a:r>
              <a:rPr lang="en-US" dirty="0"/>
              <a:t>RMS LT and MT</a:t>
            </a:r>
          </a:p>
          <a:p>
            <a:endParaRPr lang="en-US" dirty="0"/>
          </a:p>
        </p:txBody>
      </p:sp>
      <p:sp>
        <p:nvSpPr>
          <p:cNvPr id="6" name="Oval 5">
            <a:extLst>
              <a:ext uri="{FF2B5EF4-FFF2-40B4-BE49-F238E27FC236}">
                <a16:creationId xmlns:a16="http://schemas.microsoft.com/office/drawing/2014/main" id="{67623A0A-0D86-4E00-ACFA-12A368C74A60}"/>
              </a:ext>
            </a:extLst>
          </p:cNvPr>
          <p:cNvSpPr/>
          <p:nvPr/>
        </p:nvSpPr>
        <p:spPr bwMode="auto">
          <a:xfrm>
            <a:off x="6674559" y="2242875"/>
            <a:ext cx="5004149" cy="3684166"/>
          </a:xfrm>
          <a:prstGeom prst="ellipse">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2400" b="0" i="0" u="none" strike="noStrike" cap="none" normalizeH="0" baseline="0" dirty="0">
                <a:ln>
                  <a:noFill/>
                </a:ln>
                <a:solidFill>
                  <a:schemeClr val="tx1"/>
                </a:solidFill>
                <a:effectLst/>
                <a:latin typeface="Arial" charset="0"/>
              </a:rPr>
              <a:t>Catalogs</a:t>
            </a:r>
          </a:p>
        </p:txBody>
      </p:sp>
      <p:sp>
        <p:nvSpPr>
          <p:cNvPr id="5" name="Oval 4">
            <a:extLst>
              <a:ext uri="{FF2B5EF4-FFF2-40B4-BE49-F238E27FC236}">
                <a16:creationId xmlns:a16="http://schemas.microsoft.com/office/drawing/2014/main" id="{E90FC555-D51B-43A3-8993-5A0264B57440}"/>
              </a:ext>
            </a:extLst>
          </p:cNvPr>
          <p:cNvSpPr/>
          <p:nvPr/>
        </p:nvSpPr>
        <p:spPr bwMode="auto">
          <a:xfrm>
            <a:off x="7426121" y="3376480"/>
            <a:ext cx="3501025" cy="2550561"/>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2400" b="0" i="0" u="none" strike="noStrike" cap="none" normalizeH="0" baseline="0" dirty="0">
                <a:ln>
                  <a:noFill/>
                </a:ln>
                <a:solidFill>
                  <a:schemeClr val="tx1"/>
                </a:solidFill>
                <a:effectLst/>
                <a:latin typeface="Arial" charset="0"/>
              </a:rPr>
              <a:t>Years</a:t>
            </a:r>
          </a:p>
        </p:txBody>
      </p:sp>
      <p:sp>
        <p:nvSpPr>
          <p:cNvPr id="2" name="Title 1">
            <a:extLst>
              <a:ext uri="{FF2B5EF4-FFF2-40B4-BE49-F238E27FC236}">
                <a16:creationId xmlns:a16="http://schemas.microsoft.com/office/drawing/2014/main" id="{A2DD364C-CD8C-4A20-B829-7028F5136B05}"/>
              </a:ext>
            </a:extLst>
          </p:cNvPr>
          <p:cNvSpPr>
            <a:spLocks noGrp="1"/>
          </p:cNvSpPr>
          <p:nvPr>
            <p:ph type="title"/>
          </p:nvPr>
        </p:nvSpPr>
        <p:spPr/>
        <p:txBody>
          <a:bodyPr/>
          <a:lstStyle/>
          <a:p>
            <a:r>
              <a:rPr lang="en-US" dirty="0"/>
              <a:t>How it’s done</a:t>
            </a:r>
          </a:p>
        </p:txBody>
      </p:sp>
      <p:sp>
        <p:nvSpPr>
          <p:cNvPr id="4" name="Oval 3">
            <a:extLst>
              <a:ext uri="{FF2B5EF4-FFF2-40B4-BE49-F238E27FC236}">
                <a16:creationId xmlns:a16="http://schemas.microsoft.com/office/drawing/2014/main" id="{032F9494-12CF-4658-A2B9-CAB5A480145F}"/>
              </a:ext>
            </a:extLst>
          </p:cNvPr>
          <p:cNvSpPr/>
          <p:nvPr/>
        </p:nvSpPr>
        <p:spPr bwMode="auto">
          <a:xfrm>
            <a:off x="8099075" y="4195419"/>
            <a:ext cx="2155116" cy="1731623"/>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2400" b="0" i="0" u="none" strike="noStrike" cap="none" normalizeH="0" baseline="0" dirty="0">
                <a:ln>
                  <a:noFill/>
                </a:ln>
                <a:solidFill>
                  <a:schemeClr val="tx1"/>
                </a:solidFill>
                <a:effectLst/>
                <a:latin typeface="Arial" charset="0"/>
              </a:rPr>
              <a:t>Events</a:t>
            </a:r>
          </a:p>
        </p:txBody>
      </p:sp>
    </p:spTree>
    <p:extLst>
      <p:ext uri="{BB962C8B-B14F-4D97-AF65-F5344CB8AC3E}">
        <p14:creationId xmlns:p14="http://schemas.microsoft.com/office/powerpoint/2010/main" val="1523768030"/>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24" name="Rectangle 4"/>
          <p:cNvSpPr>
            <a:spLocks noGrp="1" noChangeArrowheads="1"/>
          </p:cNvSpPr>
          <p:nvPr>
            <p:ph type="title"/>
          </p:nvPr>
        </p:nvSpPr>
        <p:spPr/>
        <p:txBody>
          <a:bodyPr/>
          <a:lstStyle/>
          <a:p>
            <a:r>
              <a:rPr lang="en-US" sz="2100" dirty="0"/>
              <a:t>Model output: return </a:t>
            </a:r>
            <a:r>
              <a:rPr lang="en-US" dirty="0"/>
              <a:t>p</a:t>
            </a:r>
            <a:r>
              <a:rPr lang="en-US" sz="2100" dirty="0"/>
              <a:t>eriod </a:t>
            </a:r>
            <a:r>
              <a:rPr lang="en-US" dirty="0"/>
              <a:t>m</a:t>
            </a:r>
            <a:r>
              <a:rPr lang="en-US" sz="2100" dirty="0"/>
              <a:t>isinterpretation &amp; misuse</a:t>
            </a:r>
          </a:p>
        </p:txBody>
      </p:sp>
      <p:sp>
        <p:nvSpPr>
          <p:cNvPr id="2693125" name="Rectangle 5"/>
          <p:cNvSpPr>
            <a:spLocks noGrp="1" noChangeArrowheads="1"/>
          </p:cNvSpPr>
          <p:nvPr>
            <p:ph idx="1"/>
          </p:nvPr>
        </p:nvSpPr>
        <p:spPr>
          <a:xfrm>
            <a:off x="495302" y="1155620"/>
            <a:ext cx="6381159" cy="4451096"/>
          </a:xfrm>
        </p:spPr>
        <p:txBody>
          <a:bodyPr>
            <a:normAutofit/>
          </a:bodyPr>
          <a:lstStyle/>
          <a:p>
            <a:r>
              <a:rPr lang="en-US" sz="1800" dirty="0"/>
              <a:t>$123 Million is a 1 in a 100 year hurricane loss for Company X</a:t>
            </a:r>
          </a:p>
          <a:p>
            <a:pPr lvl="1"/>
            <a:r>
              <a:rPr lang="en-US" sz="1400" dirty="0">
                <a:solidFill>
                  <a:srgbClr val="FF0000"/>
                </a:solidFill>
              </a:rPr>
              <a:t>INCORRECT</a:t>
            </a:r>
            <a:r>
              <a:rPr lang="en-US" sz="1400" dirty="0"/>
              <a:t>: $123 Million is the probable maximum loss in the next 100 calendar years</a:t>
            </a:r>
          </a:p>
          <a:p>
            <a:pPr lvl="1"/>
            <a:r>
              <a:rPr lang="en-US" sz="1400" dirty="0">
                <a:solidFill>
                  <a:srgbClr val="00B050"/>
                </a:solidFill>
              </a:rPr>
              <a:t>CORRECT</a:t>
            </a:r>
            <a:r>
              <a:rPr lang="en-US" sz="1400" dirty="0"/>
              <a:t>: There is a 1% annual probability of a hurricane loss of $123M or greater for Company X</a:t>
            </a:r>
          </a:p>
          <a:p>
            <a:r>
              <a:rPr lang="en-US" sz="1800" dirty="0"/>
              <a:t>PML means different things to different people and creates confusion</a:t>
            </a:r>
          </a:p>
          <a:p>
            <a:pPr lvl="1"/>
            <a:r>
              <a:rPr lang="en-US" sz="1400" dirty="0"/>
              <a:t>“It’s the worst case scenario”</a:t>
            </a:r>
          </a:p>
          <a:p>
            <a:pPr lvl="1"/>
            <a:r>
              <a:rPr lang="en-US" sz="1400" dirty="0"/>
              <a:t>“Something that will never happen”</a:t>
            </a:r>
          </a:p>
          <a:p>
            <a:pPr lvl="1"/>
            <a:r>
              <a:rPr lang="en-US" sz="1400" dirty="0"/>
              <a:t>“The one in one hundred event”</a:t>
            </a:r>
          </a:p>
          <a:p>
            <a:pPr lvl="1"/>
            <a:r>
              <a:rPr lang="en-US" sz="1400" dirty="0"/>
              <a:t>“Whatever the Rating Agency asks us for”</a:t>
            </a:r>
          </a:p>
        </p:txBody>
      </p:sp>
      <p:pic>
        <p:nvPicPr>
          <p:cNvPr id="2" name="Picture 1">
            <a:extLst>
              <a:ext uri="{FF2B5EF4-FFF2-40B4-BE49-F238E27FC236}">
                <a16:creationId xmlns:a16="http://schemas.microsoft.com/office/drawing/2014/main" id="{972BE99A-F5BF-4B06-8427-A66CBFAFA20D}"/>
              </a:ext>
            </a:extLst>
          </p:cNvPr>
          <p:cNvPicPr>
            <a:picLocks noChangeAspect="1"/>
          </p:cNvPicPr>
          <p:nvPr/>
        </p:nvPicPr>
        <p:blipFill>
          <a:blip r:embed="rId2"/>
          <a:stretch>
            <a:fillRect/>
          </a:stretch>
        </p:blipFill>
        <p:spPr>
          <a:xfrm>
            <a:off x="6876461" y="1155620"/>
            <a:ext cx="4709250" cy="3035200"/>
          </a:xfrm>
          <a:prstGeom prst="rect">
            <a:avLst/>
          </a:prstGeom>
        </p:spPr>
      </p:pic>
    </p:spTree>
    <p:extLst>
      <p:ext uri="{BB962C8B-B14F-4D97-AF65-F5344CB8AC3E}">
        <p14:creationId xmlns:p14="http://schemas.microsoft.com/office/powerpoint/2010/main" val="4192369598"/>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E185C-3090-42BB-B138-4FD983E92152}"/>
              </a:ext>
            </a:extLst>
          </p:cNvPr>
          <p:cNvSpPr>
            <a:spLocks noGrp="1"/>
          </p:cNvSpPr>
          <p:nvPr>
            <p:ph type="title"/>
          </p:nvPr>
        </p:nvSpPr>
        <p:spPr/>
        <p:txBody>
          <a:bodyPr/>
          <a:lstStyle/>
          <a:p>
            <a:r>
              <a:rPr lang="en-US" dirty="0"/>
              <a:t>Not just losses or simulated events</a:t>
            </a:r>
          </a:p>
        </p:txBody>
      </p:sp>
      <p:sp>
        <p:nvSpPr>
          <p:cNvPr id="3" name="Content Placeholder 2">
            <a:extLst>
              <a:ext uri="{FF2B5EF4-FFF2-40B4-BE49-F238E27FC236}">
                <a16:creationId xmlns:a16="http://schemas.microsoft.com/office/drawing/2014/main" id="{3BF29408-B39C-4F88-A730-C88F490458F7}"/>
              </a:ext>
            </a:extLst>
          </p:cNvPr>
          <p:cNvSpPr>
            <a:spLocks noGrp="1"/>
          </p:cNvSpPr>
          <p:nvPr>
            <p:ph idx="1"/>
          </p:nvPr>
        </p:nvSpPr>
        <p:spPr/>
        <p:txBody>
          <a:bodyPr/>
          <a:lstStyle/>
          <a:p>
            <a:r>
              <a:rPr lang="en-US" dirty="0"/>
              <a:t>Hazard runs</a:t>
            </a:r>
          </a:p>
          <a:p>
            <a:r>
              <a:rPr lang="en-US" dirty="0"/>
              <a:t>Historical</a:t>
            </a:r>
          </a:p>
          <a:p>
            <a:pPr lvl="1"/>
            <a:r>
              <a:rPr lang="en-US" dirty="0"/>
              <a:t>Actual events from history</a:t>
            </a:r>
          </a:p>
          <a:p>
            <a:pPr lvl="2"/>
            <a:r>
              <a:rPr lang="en-US" dirty="0"/>
              <a:t>Historical hazards… today’s exposure</a:t>
            </a:r>
          </a:p>
          <a:p>
            <a:r>
              <a:rPr lang="en-US" dirty="0"/>
              <a:t>RDS / EDS</a:t>
            </a:r>
          </a:p>
          <a:p>
            <a:pPr lvl="1"/>
            <a:r>
              <a:rPr lang="en-US" dirty="0"/>
              <a:t>Realistic Disaster Scenario</a:t>
            </a:r>
          </a:p>
          <a:p>
            <a:pPr lvl="1"/>
            <a:r>
              <a:rPr lang="en-US" dirty="0"/>
              <a:t>Extreme Disaster Scenario</a:t>
            </a:r>
          </a:p>
          <a:p>
            <a:r>
              <a:rPr lang="en-US" dirty="0"/>
              <a:t>Live event</a:t>
            </a:r>
          </a:p>
          <a:p>
            <a:pPr lvl="1"/>
            <a:r>
              <a:rPr lang="en-US" dirty="0"/>
              <a:t>TigerALERT</a:t>
            </a:r>
          </a:p>
          <a:p>
            <a:pPr lvl="1"/>
            <a:r>
              <a:rPr lang="en-US" dirty="0"/>
              <a:t>Real-time responses from vendors</a:t>
            </a:r>
          </a:p>
        </p:txBody>
      </p:sp>
    </p:spTree>
    <p:extLst>
      <p:ext uri="{BB962C8B-B14F-4D97-AF65-F5344CB8AC3E}">
        <p14:creationId xmlns:p14="http://schemas.microsoft.com/office/powerpoint/2010/main" val="202218087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FBA8C-F5C5-4588-8788-5C73204DEE7E}"/>
              </a:ext>
            </a:extLst>
          </p:cNvPr>
          <p:cNvSpPr>
            <a:spLocks noGrp="1"/>
          </p:cNvSpPr>
          <p:nvPr>
            <p:ph type="title"/>
          </p:nvPr>
        </p:nvSpPr>
        <p:spPr/>
        <p:txBody>
          <a:bodyPr/>
          <a:lstStyle/>
          <a:p>
            <a:r>
              <a:rPr lang="en-US" dirty="0"/>
              <a:t>Key historical catastrophes</a:t>
            </a:r>
          </a:p>
        </p:txBody>
      </p:sp>
      <p:sp>
        <p:nvSpPr>
          <p:cNvPr id="4" name="Rectangle: Rounded Corners 3">
            <a:extLst>
              <a:ext uri="{FF2B5EF4-FFF2-40B4-BE49-F238E27FC236}">
                <a16:creationId xmlns:a16="http://schemas.microsoft.com/office/drawing/2014/main" id="{5E10E348-3971-4D97-A555-C5D62BB61103}"/>
              </a:ext>
            </a:extLst>
          </p:cNvPr>
          <p:cNvSpPr/>
          <p:nvPr/>
        </p:nvSpPr>
        <p:spPr bwMode="auto">
          <a:xfrm>
            <a:off x="1024128" y="1179576"/>
            <a:ext cx="4215384" cy="2121408"/>
          </a:xfrm>
          <a:prstGeom prst="round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kumimoji="0" lang="en-US" sz="1600" b="0" i="0" u="none" strike="noStrike" cap="none" normalizeH="0" baseline="0" dirty="0">
                <a:ln>
                  <a:noFill/>
                </a:ln>
                <a:solidFill>
                  <a:schemeClr val="tx1"/>
                </a:solidFill>
                <a:effectLst/>
                <a:latin typeface="Arial" charset="0"/>
              </a:rPr>
              <a:t>Andrew (1992)</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kumimoji="0" lang="en-US" sz="1600" b="0" i="0" u="none" strike="noStrike" cap="none" normalizeH="0" baseline="0" dirty="0">
                <a:ln>
                  <a:noFill/>
                </a:ln>
                <a:solidFill>
                  <a:schemeClr val="tx1"/>
                </a:solidFill>
                <a:effectLst/>
                <a:latin typeface="Arial" charset="0"/>
              </a:rPr>
              <a:t>Katrina / Rita / Wilma (2005)</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lang="en-US" sz="1600" dirty="0"/>
              <a:t>Sandy (2012)</a:t>
            </a:r>
            <a:endParaRPr kumimoji="0" lang="en-US" sz="1600" b="0" i="0" u="none" strike="noStrike" cap="none" normalizeH="0" baseline="0" dirty="0">
              <a:ln>
                <a:noFill/>
              </a:ln>
              <a:solidFill>
                <a:schemeClr val="tx1"/>
              </a:solidFill>
              <a:effectLst/>
              <a:latin typeface="Arial" charset="0"/>
            </a:endParaRP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lang="en-US" sz="1600" dirty="0"/>
              <a:t>Harvey / Irma / Maria (2017)</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kumimoji="0" lang="en-US" sz="1600" b="0" i="0" u="none" strike="noStrike" cap="none" normalizeH="0" baseline="0" dirty="0">
                <a:ln>
                  <a:noFill/>
                </a:ln>
                <a:solidFill>
                  <a:schemeClr val="tx1"/>
                </a:solidFill>
                <a:effectLst/>
                <a:latin typeface="Arial" charset="0"/>
              </a:rPr>
              <a:t>Michael (2018)</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lang="en-US" sz="1600" dirty="0"/>
              <a:t>2020 and 2021 Cat Years</a:t>
            </a:r>
            <a:endParaRPr kumimoji="0" lang="en-US" sz="1600" b="0" i="0" u="none" strike="noStrike" cap="none" normalizeH="0" baseline="0" dirty="0">
              <a:ln>
                <a:noFill/>
              </a:ln>
              <a:solidFill>
                <a:schemeClr val="tx1"/>
              </a:solidFill>
              <a:effectLst/>
              <a:latin typeface="Arial" charset="0"/>
            </a:endParaRPr>
          </a:p>
        </p:txBody>
      </p:sp>
      <p:sp>
        <p:nvSpPr>
          <p:cNvPr id="5" name="Rectangle: Rounded Corners 4">
            <a:extLst>
              <a:ext uri="{FF2B5EF4-FFF2-40B4-BE49-F238E27FC236}">
                <a16:creationId xmlns:a16="http://schemas.microsoft.com/office/drawing/2014/main" id="{71CF5876-CF05-4A6D-981D-796CEBCE4CF5}"/>
              </a:ext>
            </a:extLst>
          </p:cNvPr>
          <p:cNvSpPr/>
          <p:nvPr/>
        </p:nvSpPr>
        <p:spPr bwMode="auto">
          <a:xfrm>
            <a:off x="6854952" y="1179576"/>
            <a:ext cx="4215384" cy="2121408"/>
          </a:xfrm>
          <a:prstGeom prst="roundRect">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kumimoji="0" lang="en-US" sz="1600" b="0" i="0" u="none" strike="noStrike" cap="none" normalizeH="0" baseline="0" dirty="0">
                <a:ln>
                  <a:noFill/>
                </a:ln>
                <a:solidFill>
                  <a:schemeClr val="tx1"/>
                </a:solidFill>
                <a:effectLst/>
                <a:latin typeface="Arial" charset="0"/>
              </a:rPr>
              <a:t>Cedar (2003)</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lang="en-US" sz="1600" dirty="0"/>
              <a:t>Tennessee (2016)</a:t>
            </a:r>
            <a:endParaRPr kumimoji="0" lang="en-US" sz="1600" b="0" i="0" u="none" strike="noStrike" cap="none" normalizeH="0" baseline="0" dirty="0">
              <a:ln>
                <a:noFill/>
              </a:ln>
              <a:solidFill>
                <a:schemeClr val="tx1"/>
              </a:solidFill>
              <a:effectLst/>
              <a:latin typeface="Arial" charset="0"/>
            </a:endParaRP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lang="en-US" sz="1600" dirty="0"/>
              <a:t>Northern California (2017)</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kumimoji="0" lang="en-US" sz="1600" b="0" i="0" u="none" strike="noStrike" cap="none" normalizeH="0" baseline="0" dirty="0">
                <a:ln>
                  <a:noFill/>
                </a:ln>
                <a:solidFill>
                  <a:schemeClr val="tx1"/>
                </a:solidFill>
                <a:effectLst/>
                <a:latin typeface="Arial" charset="0"/>
              </a:rPr>
              <a:t>Camp (2018)</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lang="en-US" sz="1600" dirty="0"/>
              <a:t>Woolsey (2018)</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kumimoji="0" lang="en-US" sz="1600" b="0" i="0" u="none" strike="noStrike" cap="none" normalizeH="0" baseline="0" dirty="0">
                <a:ln>
                  <a:noFill/>
                </a:ln>
                <a:solidFill>
                  <a:schemeClr val="tx1"/>
                </a:solidFill>
                <a:effectLst/>
                <a:latin typeface="Arial" charset="0"/>
              </a:rPr>
              <a:t>OR/WA (2020)</a:t>
            </a:r>
          </a:p>
        </p:txBody>
      </p:sp>
      <p:sp>
        <p:nvSpPr>
          <p:cNvPr id="6" name="TextBox 5">
            <a:extLst>
              <a:ext uri="{FF2B5EF4-FFF2-40B4-BE49-F238E27FC236}">
                <a16:creationId xmlns:a16="http://schemas.microsoft.com/office/drawing/2014/main" id="{7173E1AF-D03F-4AF5-9C62-57F8BAAC2903}"/>
              </a:ext>
            </a:extLst>
          </p:cNvPr>
          <p:cNvSpPr txBox="1"/>
          <p:nvPr/>
        </p:nvSpPr>
        <p:spPr>
          <a:xfrm>
            <a:off x="1449324" y="822960"/>
            <a:ext cx="3364992" cy="369332"/>
          </a:xfrm>
          <a:prstGeom prst="rect">
            <a:avLst/>
          </a:prstGeom>
          <a:noFill/>
        </p:spPr>
        <p:txBody>
          <a:bodyPr wrap="square" rtlCol="0">
            <a:spAutoFit/>
          </a:bodyPr>
          <a:lstStyle/>
          <a:p>
            <a:pPr algn="ctr"/>
            <a:r>
              <a:rPr lang="en-US" sz="1800" b="1" dirty="0"/>
              <a:t>Hurricane</a:t>
            </a:r>
          </a:p>
        </p:txBody>
      </p:sp>
      <p:sp>
        <p:nvSpPr>
          <p:cNvPr id="7" name="TextBox 6">
            <a:extLst>
              <a:ext uri="{FF2B5EF4-FFF2-40B4-BE49-F238E27FC236}">
                <a16:creationId xmlns:a16="http://schemas.microsoft.com/office/drawing/2014/main" id="{4CA6193F-00A4-4DC3-B626-C94150481762}"/>
              </a:ext>
            </a:extLst>
          </p:cNvPr>
          <p:cNvSpPr txBox="1"/>
          <p:nvPr/>
        </p:nvSpPr>
        <p:spPr>
          <a:xfrm>
            <a:off x="7280148" y="790694"/>
            <a:ext cx="3364992" cy="369332"/>
          </a:xfrm>
          <a:prstGeom prst="rect">
            <a:avLst/>
          </a:prstGeom>
          <a:noFill/>
        </p:spPr>
        <p:txBody>
          <a:bodyPr wrap="square" rtlCol="0">
            <a:spAutoFit/>
          </a:bodyPr>
          <a:lstStyle/>
          <a:p>
            <a:pPr algn="ctr"/>
            <a:r>
              <a:rPr lang="en-US" sz="1800" b="1" dirty="0"/>
              <a:t>Wildfire</a:t>
            </a:r>
          </a:p>
        </p:txBody>
      </p:sp>
      <p:sp>
        <p:nvSpPr>
          <p:cNvPr id="8" name="Rectangle: Rounded Corners 7">
            <a:extLst>
              <a:ext uri="{FF2B5EF4-FFF2-40B4-BE49-F238E27FC236}">
                <a16:creationId xmlns:a16="http://schemas.microsoft.com/office/drawing/2014/main" id="{D6877256-C684-4917-AAE7-B69A15AD9E49}"/>
              </a:ext>
            </a:extLst>
          </p:cNvPr>
          <p:cNvSpPr/>
          <p:nvPr/>
        </p:nvSpPr>
        <p:spPr bwMode="auto">
          <a:xfrm>
            <a:off x="1024128" y="3956304"/>
            <a:ext cx="4215384" cy="2121408"/>
          </a:xfrm>
          <a:prstGeom prst="round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kumimoji="0" lang="en-US" sz="1600" b="0" i="0" u="none" strike="noStrike" cap="none" normalizeH="0" baseline="0" dirty="0">
                <a:ln>
                  <a:noFill/>
                </a:ln>
                <a:solidFill>
                  <a:schemeClr val="tx1"/>
                </a:solidFill>
                <a:effectLst/>
                <a:latin typeface="Arial" charset="0"/>
              </a:rPr>
              <a:t>New Madrid (1811 – 1812)</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lang="en-US" sz="1600" dirty="0"/>
              <a:t>San Francisco + Fire (1906)</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kumimoji="0" lang="en-US" sz="1600" b="0" i="0" u="none" strike="noStrike" cap="none" normalizeH="0" baseline="0" dirty="0">
                <a:ln>
                  <a:noFill/>
                </a:ln>
                <a:solidFill>
                  <a:schemeClr val="tx1"/>
                </a:solidFill>
                <a:effectLst/>
                <a:latin typeface="Arial" charset="0"/>
              </a:rPr>
              <a:t>Northridge </a:t>
            </a:r>
            <a:r>
              <a:rPr lang="en-US" sz="1600" dirty="0"/>
              <a:t>(1994)</a:t>
            </a:r>
            <a:endParaRPr kumimoji="0" lang="en-US" sz="1600" b="0" i="0" u="none" strike="noStrike" cap="none" normalizeH="0" baseline="0" dirty="0">
              <a:ln>
                <a:noFill/>
              </a:ln>
              <a:solidFill>
                <a:schemeClr val="tx1"/>
              </a:solidFill>
              <a:effectLst/>
              <a:latin typeface="Arial" charset="0"/>
            </a:endParaRP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lang="en-US" sz="1600" dirty="0"/>
              <a:t>Virginia (2011)</a:t>
            </a:r>
            <a:endParaRPr kumimoji="0" lang="en-US" sz="1600" b="0" i="0" u="none" strike="noStrike" cap="none" normalizeH="0" baseline="0" dirty="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F750A1FD-95E8-4726-8FBB-1F0B33079123}"/>
              </a:ext>
            </a:extLst>
          </p:cNvPr>
          <p:cNvSpPr txBox="1"/>
          <p:nvPr/>
        </p:nvSpPr>
        <p:spPr>
          <a:xfrm>
            <a:off x="1449324" y="3567422"/>
            <a:ext cx="3364992" cy="369332"/>
          </a:xfrm>
          <a:prstGeom prst="rect">
            <a:avLst/>
          </a:prstGeom>
          <a:noFill/>
        </p:spPr>
        <p:txBody>
          <a:bodyPr wrap="square" rtlCol="0">
            <a:spAutoFit/>
          </a:bodyPr>
          <a:lstStyle/>
          <a:p>
            <a:pPr algn="ctr"/>
            <a:r>
              <a:rPr lang="en-US" sz="1800" b="1" dirty="0"/>
              <a:t>Earthquake</a:t>
            </a:r>
          </a:p>
        </p:txBody>
      </p:sp>
      <p:sp>
        <p:nvSpPr>
          <p:cNvPr id="10" name="Rectangle: Rounded Corners 9">
            <a:extLst>
              <a:ext uri="{FF2B5EF4-FFF2-40B4-BE49-F238E27FC236}">
                <a16:creationId xmlns:a16="http://schemas.microsoft.com/office/drawing/2014/main" id="{B236123F-FF7E-4CF3-AAFB-C6BCEDD159E0}"/>
              </a:ext>
            </a:extLst>
          </p:cNvPr>
          <p:cNvSpPr/>
          <p:nvPr/>
        </p:nvSpPr>
        <p:spPr bwMode="auto">
          <a:xfrm>
            <a:off x="6854952" y="3956304"/>
            <a:ext cx="4215384" cy="2121408"/>
          </a:xfrm>
          <a:prstGeom prst="roundRect">
            <a:avLst/>
          </a:prstGeom>
          <a:solidFill>
            <a:schemeClr val="tx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lang="en-US" sz="1600" dirty="0"/>
              <a:t>Tornado Outbreak (2011)</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kumimoji="0" lang="en-US" sz="1600" b="0" i="0" u="none" strike="noStrike" cap="none" normalizeH="0" baseline="0" dirty="0">
                <a:ln>
                  <a:noFill/>
                </a:ln>
                <a:solidFill>
                  <a:schemeClr val="tx1"/>
                </a:solidFill>
                <a:effectLst/>
                <a:latin typeface="Arial" charset="0"/>
              </a:rPr>
              <a:t>Joplin (2011)</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lang="en-US" sz="1600" dirty="0" err="1"/>
              <a:t>MidWest</a:t>
            </a:r>
            <a:r>
              <a:rPr lang="en-US" sz="1600" dirty="0"/>
              <a:t> Derecho (2020)</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r>
              <a:rPr kumimoji="0" lang="en-US" sz="1600" b="0" i="0" u="none" strike="noStrike" cap="none" normalizeH="0" baseline="0" dirty="0">
                <a:ln>
                  <a:noFill/>
                </a:ln>
                <a:solidFill>
                  <a:schemeClr val="tx1"/>
                </a:solidFill>
                <a:effectLst/>
                <a:latin typeface="Arial" charset="0"/>
              </a:rPr>
              <a:t>Texas Freeze (2021)</a:t>
            </a:r>
          </a:p>
          <a:p>
            <a:pPr marL="342900" marR="0" indent="-342900" algn="l" defTabSz="914400" rtl="0" eaLnBrk="1" fontAlgn="base" latinLnBrk="0" hangingPunct="1">
              <a:lnSpc>
                <a:spcPct val="100000"/>
              </a:lnSpc>
              <a:spcBef>
                <a:spcPct val="30000"/>
              </a:spcBef>
              <a:spcAft>
                <a:spcPct val="0"/>
              </a:spcAft>
              <a:buClrTx/>
              <a:buSzPct val="100000"/>
              <a:buFont typeface="Arial" panose="020B0604020202020204" pitchFamily="34" charset="0"/>
              <a:buChar char="•"/>
              <a:tabLst/>
            </a:pPr>
            <a:endParaRPr kumimoji="0" lang="en-US" sz="1600" b="0" i="0" u="none" strike="noStrike" cap="none" normalizeH="0" baseline="0" dirty="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99E454AA-F2E5-4641-886F-8F6CDA158B97}"/>
              </a:ext>
            </a:extLst>
          </p:cNvPr>
          <p:cNvSpPr txBox="1"/>
          <p:nvPr/>
        </p:nvSpPr>
        <p:spPr>
          <a:xfrm>
            <a:off x="7280148" y="3567422"/>
            <a:ext cx="3364992" cy="369332"/>
          </a:xfrm>
          <a:prstGeom prst="rect">
            <a:avLst/>
          </a:prstGeom>
          <a:noFill/>
        </p:spPr>
        <p:txBody>
          <a:bodyPr wrap="square" rtlCol="0">
            <a:spAutoFit/>
          </a:bodyPr>
          <a:lstStyle/>
          <a:p>
            <a:pPr algn="ctr"/>
            <a:r>
              <a:rPr lang="en-US" sz="1800" b="1" dirty="0"/>
              <a:t>Severe Storm</a:t>
            </a:r>
          </a:p>
        </p:txBody>
      </p:sp>
    </p:spTree>
    <p:extLst>
      <p:ext uri="{BB962C8B-B14F-4D97-AF65-F5344CB8AC3E}">
        <p14:creationId xmlns:p14="http://schemas.microsoft.com/office/powerpoint/2010/main" val="177455296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A545938-9116-442C-9845-0E5825B5BF43}"/>
              </a:ext>
            </a:extLst>
          </p:cNvPr>
          <p:cNvSpPr/>
          <p:nvPr/>
        </p:nvSpPr>
        <p:spPr bwMode="auto">
          <a:xfrm>
            <a:off x="6822021" y="2052735"/>
            <a:ext cx="2396209" cy="2183363"/>
          </a:xfrm>
          <a:prstGeom prst="rect">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27" name="Rectangle 26">
            <a:extLst>
              <a:ext uri="{FF2B5EF4-FFF2-40B4-BE49-F238E27FC236}">
                <a16:creationId xmlns:a16="http://schemas.microsoft.com/office/drawing/2014/main" id="{FD7CC411-5F7A-49CD-8645-E47D2B18BA16}"/>
              </a:ext>
            </a:extLst>
          </p:cNvPr>
          <p:cNvSpPr/>
          <p:nvPr/>
        </p:nvSpPr>
        <p:spPr bwMode="auto">
          <a:xfrm>
            <a:off x="3491217" y="2052735"/>
            <a:ext cx="2396209" cy="2183363"/>
          </a:xfrm>
          <a:prstGeom prst="rect">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26" name="Rectangle 25">
            <a:extLst>
              <a:ext uri="{FF2B5EF4-FFF2-40B4-BE49-F238E27FC236}">
                <a16:creationId xmlns:a16="http://schemas.microsoft.com/office/drawing/2014/main" id="{215B2BF2-8736-4F9C-891C-D4847E30ADA2}"/>
              </a:ext>
            </a:extLst>
          </p:cNvPr>
          <p:cNvSpPr/>
          <p:nvPr/>
        </p:nvSpPr>
        <p:spPr bwMode="auto">
          <a:xfrm>
            <a:off x="177281" y="2052735"/>
            <a:ext cx="2396209" cy="2183363"/>
          </a:xfrm>
          <a:prstGeom prst="rect">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29" name="Content Placeholder 3">
            <a:extLst>
              <a:ext uri="{FF2B5EF4-FFF2-40B4-BE49-F238E27FC236}">
                <a16:creationId xmlns:a16="http://schemas.microsoft.com/office/drawing/2014/main" id="{248538FE-A731-4BEF-9EFD-5B068120C2CB}"/>
              </a:ext>
            </a:extLst>
          </p:cNvPr>
          <p:cNvSpPr>
            <a:spLocks noGrp="1"/>
          </p:cNvSpPr>
          <p:nvPr>
            <p:ph idx="1"/>
          </p:nvPr>
        </p:nvSpPr>
        <p:spPr>
          <a:xfrm>
            <a:off x="495301" y="4366337"/>
            <a:ext cx="11183111" cy="1258176"/>
          </a:xfrm>
        </p:spPr>
        <p:txBody>
          <a:bodyPr>
            <a:normAutofit/>
          </a:bodyPr>
          <a:lstStyle/>
          <a:p>
            <a:r>
              <a:rPr lang="en-US" sz="1800" dirty="0"/>
              <a:t>Exposure Data</a:t>
            </a:r>
          </a:p>
          <a:p>
            <a:pPr lvl="1"/>
            <a:r>
              <a:rPr lang="en-US" sz="1400" dirty="0"/>
              <a:t>Geographic information</a:t>
            </a:r>
          </a:p>
          <a:p>
            <a:pPr lvl="1"/>
            <a:r>
              <a:rPr lang="en-US" sz="1400" dirty="0"/>
              <a:t>Policy information</a:t>
            </a:r>
          </a:p>
          <a:p>
            <a:pPr lvl="1"/>
            <a:r>
              <a:rPr lang="en-US" sz="1400" dirty="0"/>
              <a:t>Risk Characteristics</a:t>
            </a:r>
          </a:p>
        </p:txBody>
      </p:sp>
      <p:sp>
        <p:nvSpPr>
          <p:cNvPr id="2" name="Title 1">
            <a:extLst>
              <a:ext uri="{FF2B5EF4-FFF2-40B4-BE49-F238E27FC236}">
                <a16:creationId xmlns:a16="http://schemas.microsoft.com/office/drawing/2014/main" id="{6445ADF6-7262-448B-B4ED-DF1FF8210179}"/>
              </a:ext>
            </a:extLst>
          </p:cNvPr>
          <p:cNvSpPr>
            <a:spLocks noGrp="1"/>
          </p:cNvSpPr>
          <p:nvPr>
            <p:ph type="title"/>
          </p:nvPr>
        </p:nvSpPr>
        <p:spPr/>
        <p:txBody>
          <a:bodyPr/>
          <a:lstStyle/>
          <a:p>
            <a:r>
              <a:rPr lang="en-US" sz="2100" dirty="0"/>
              <a:t>What is cat modeling?</a:t>
            </a:r>
          </a:p>
        </p:txBody>
      </p:sp>
      <p:sp>
        <p:nvSpPr>
          <p:cNvPr id="3" name="Text Placeholder 2">
            <a:extLst>
              <a:ext uri="{FF2B5EF4-FFF2-40B4-BE49-F238E27FC236}">
                <a16:creationId xmlns:a16="http://schemas.microsoft.com/office/drawing/2014/main" id="{0F76CA75-4F39-433E-AE7F-84B68E2D5BA2}"/>
              </a:ext>
            </a:extLst>
          </p:cNvPr>
          <p:cNvSpPr>
            <a:spLocks noGrp="1"/>
          </p:cNvSpPr>
          <p:nvPr>
            <p:ph type="body" sz="quarter" idx="10"/>
          </p:nvPr>
        </p:nvSpPr>
        <p:spPr>
          <a:xfrm>
            <a:off x="513588" y="859068"/>
            <a:ext cx="9821784" cy="374419"/>
          </a:xfrm>
        </p:spPr>
        <p:txBody>
          <a:bodyPr>
            <a:normAutofit fontScale="92500"/>
          </a:bodyPr>
          <a:lstStyle/>
          <a:p>
            <a:r>
              <a:rPr lang="en-US" dirty="0"/>
              <a:t>Cat modeling is necessary to estimate financial risk from major catastrophes where actuarial techniques do not apply</a:t>
            </a:r>
          </a:p>
        </p:txBody>
      </p:sp>
      <p:sp>
        <p:nvSpPr>
          <p:cNvPr id="7" name="Arrow: Right 6">
            <a:extLst>
              <a:ext uri="{FF2B5EF4-FFF2-40B4-BE49-F238E27FC236}">
                <a16:creationId xmlns:a16="http://schemas.microsoft.com/office/drawing/2014/main" id="{4A4F264B-2732-496B-AB79-ACD9C1EA23A5}"/>
              </a:ext>
            </a:extLst>
          </p:cNvPr>
          <p:cNvSpPr/>
          <p:nvPr/>
        </p:nvSpPr>
        <p:spPr bwMode="auto">
          <a:xfrm>
            <a:off x="2609786" y="2996345"/>
            <a:ext cx="855974" cy="417512"/>
          </a:xfrm>
          <a:prstGeom prst="rightArrow">
            <a:avLst/>
          </a:prstGeom>
          <a:solidFill>
            <a:srgbClr val="F7B041"/>
          </a:solidFill>
          <a:ln w="381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pic>
        <p:nvPicPr>
          <p:cNvPr id="10" name="Picture 9">
            <a:extLst>
              <a:ext uri="{FF2B5EF4-FFF2-40B4-BE49-F238E27FC236}">
                <a16:creationId xmlns:a16="http://schemas.microsoft.com/office/drawing/2014/main" id="{38815CD2-C0CF-47EA-AB8B-2D79CA9B0C6B}"/>
              </a:ext>
            </a:extLst>
          </p:cNvPr>
          <p:cNvPicPr>
            <a:picLocks noChangeAspect="1"/>
          </p:cNvPicPr>
          <p:nvPr/>
        </p:nvPicPr>
        <p:blipFill>
          <a:blip r:embed="rId2"/>
          <a:stretch>
            <a:fillRect/>
          </a:stretch>
        </p:blipFill>
        <p:spPr>
          <a:xfrm>
            <a:off x="3552150" y="3299776"/>
            <a:ext cx="855974" cy="828800"/>
          </a:xfrm>
          <a:prstGeom prst="rect">
            <a:avLst/>
          </a:prstGeom>
        </p:spPr>
      </p:pic>
      <p:pic>
        <p:nvPicPr>
          <p:cNvPr id="13" name="Graphic 12" descr="Database">
            <a:extLst>
              <a:ext uri="{FF2B5EF4-FFF2-40B4-BE49-F238E27FC236}">
                <a16:creationId xmlns:a16="http://schemas.microsoft.com/office/drawing/2014/main" id="{7DA8EE45-CEA1-42CE-B200-16694E3129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1144" y="2171140"/>
            <a:ext cx="1254882" cy="1254882"/>
          </a:xfrm>
          <a:prstGeom prst="rect">
            <a:avLst/>
          </a:prstGeom>
        </p:spPr>
      </p:pic>
      <p:pic>
        <p:nvPicPr>
          <p:cNvPr id="15" name="Graphic 14" descr="Table">
            <a:extLst>
              <a:ext uri="{FF2B5EF4-FFF2-40B4-BE49-F238E27FC236}">
                <a16:creationId xmlns:a16="http://schemas.microsoft.com/office/drawing/2014/main" id="{C58F298B-1D13-4E2B-84C1-F0E120DF74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14052" y="2888563"/>
            <a:ext cx="1050587" cy="1050587"/>
          </a:xfrm>
          <a:prstGeom prst="rect">
            <a:avLst/>
          </a:prstGeom>
        </p:spPr>
      </p:pic>
      <p:pic>
        <p:nvPicPr>
          <p:cNvPr id="18" name="Graphic 17" descr="Bar chart">
            <a:extLst>
              <a:ext uri="{FF2B5EF4-FFF2-40B4-BE49-F238E27FC236}">
                <a16:creationId xmlns:a16="http://schemas.microsoft.com/office/drawing/2014/main" id="{CC8E8D80-7D6C-45F2-B67F-A7EF5EE4F3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35273" y="2306325"/>
            <a:ext cx="914400" cy="914400"/>
          </a:xfrm>
          <a:prstGeom prst="rect">
            <a:avLst/>
          </a:prstGeom>
        </p:spPr>
      </p:pic>
      <p:pic>
        <p:nvPicPr>
          <p:cNvPr id="19" name="Picture 18">
            <a:extLst>
              <a:ext uri="{FF2B5EF4-FFF2-40B4-BE49-F238E27FC236}">
                <a16:creationId xmlns:a16="http://schemas.microsoft.com/office/drawing/2014/main" id="{31F01CE7-5919-4E91-8F50-489F33A9A6B5}"/>
              </a:ext>
            </a:extLst>
          </p:cNvPr>
          <p:cNvPicPr>
            <a:picLocks noChangeAspect="1"/>
          </p:cNvPicPr>
          <p:nvPr/>
        </p:nvPicPr>
        <p:blipFill>
          <a:blip r:embed="rId9"/>
          <a:stretch>
            <a:fillRect/>
          </a:stretch>
        </p:blipFill>
        <p:spPr>
          <a:xfrm>
            <a:off x="7035273" y="3474315"/>
            <a:ext cx="2025640" cy="573931"/>
          </a:xfrm>
          <a:prstGeom prst="rect">
            <a:avLst/>
          </a:prstGeom>
        </p:spPr>
      </p:pic>
      <p:pic>
        <p:nvPicPr>
          <p:cNvPr id="21" name="Graphic 20" descr="Pie chart">
            <a:extLst>
              <a:ext uri="{FF2B5EF4-FFF2-40B4-BE49-F238E27FC236}">
                <a16:creationId xmlns:a16="http://schemas.microsoft.com/office/drawing/2014/main" id="{C51A9758-402D-4090-BF03-EADEBF631C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62925" y="2271837"/>
            <a:ext cx="914400" cy="914400"/>
          </a:xfrm>
          <a:prstGeom prst="rect">
            <a:avLst/>
          </a:prstGeom>
        </p:spPr>
      </p:pic>
      <p:pic>
        <p:nvPicPr>
          <p:cNvPr id="9" name="Picture 8">
            <a:extLst>
              <a:ext uri="{FF2B5EF4-FFF2-40B4-BE49-F238E27FC236}">
                <a16:creationId xmlns:a16="http://schemas.microsoft.com/office/drawing/2014/main" id="{8F9DA25A-2646-44AF-B76E-AB1D51A421FB}"/>
              </a:ext>
            </a:extLst>
          </p:cNvPr>
          <p:cNvPicPr>
            <a:picLocks noChangeAspect="1"/>
          </p:cNvPicPr>
          <p:nvPr/>
        </p:nvPicPr>
        <p:blipFill>
          <a:blip r:embed="rId12"/>
          <a:stretch>
            <a:fillRect/>
          </a:stretch>
        </p:blipFill>
        <p:spPr>
          <a:xfrm>
            <a:off x="4612207" y="2798581"/>
            <a:ext cx="1084360" cy="962700"/>
          </a:xfrm>
          <a:prstGeom prst="rect">
            <a:avLst/>
          </a:prstGeom>
        </p:spPr>
      </p:pic>
      <p:pic>
        <p:nvPicPr>
          <p:cNvPr id="8" name="Picture 7">
            <a:extLst>
              <a:ext uri="{FF2B5EF4-FFF2-40B4-BE49-F238E27FC236}">
                <a16:creationId xmlns:a16="http://schemas.microsoft.com/office/drawing/2014/main" id="{EC6C187D-CB49-4796-8293-5A1CFBACC070}"/>
              </a:ext>
            </a:extLst>
          </p:cNvPr>
          <p:cNvPicPr>
            <a:picLocks noChangeAspect="1"/>
          </p:cNvPicPr>
          <p:nvPr/>
        </p:nvPicPr>
        <p:blipFill>
          <a:blip r:embed="rId13"/>
          <a:stretch>
            <a:fillRect/>
          </a:stretch>
        </p:blipFill>
        <p:spPr>
          <a:xfrm>
            <a:off x="3552150" y="2136503"/>
            <a:ext cx="1298286" cy="1105717"/>
          </a:xfrm>
          <a:prstGeom prst="rect">
            <a:avLst/>
          </a:prstGeom>
        </p:spPr>
      </p:pic>
      <p:sp>
        <p:nvSpPr>
          <p:cNvPr id="24" name="Arrow: Right 23">
            <a:extLst>
              <a:ext uri="{FF2B5EF4-FFF2-40B4-BE49-F238E27FC236}">
                <a16:creationId xmlns:a16="http://schemas.microsoft.com/office/drawing/2014/main" id="{5307BACC-1B6F-4254-826C-8EFD2393C637}"/>
              </a:ext>
            </a:extLst>
          </p:cNvPr>
          <p:cNvSpPr/>
          <p:nvPr/>
        </p:nvSpPr>
        <p:spPr bwMode="auto">
          <a:xfrm>
            <a:off x="5922938" y="2996345"/>
            <a:ext cx="855974" cy="417512"/>
          </a:xfrm>
          <a:prstGeom prst="rightArrow">
            <a:avLst/>
          </a:prstGeom>
          <a:solidFill>
            <a:srgbClr val="F7B041"/>
          </a:solidFill>
          <a:ln w="381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25" name="Arrow: Right 24">
            <a:extLst>
              <a:ext uri="{FF2B5EF4-FFF2-40B4-BE49-F238E27FC236}">
                <a16:creationId xmlns:a16="http://schemas.microsoft.com/office/drawing/2014/main" id="{18D429FA-622D-4110-AF4A-651524CD0D5B}"/>
              </a:ext>
            </a:extLst>
          </p:cNvPr>
          <p:cNvSpPr/>
          <p:nvPr/>
        </p:nvSpPr>
        <p:spPr bwMode="auto">
          <a:xfrm>
            <a:off x="9261339" y="3000843"/>
            <a:ext cx="855974" cy="417512"/>
          </a:xfrm>
          <a:prstGeom prst="rightArrow">
            <a:avLst/>
          </a:prstGeom>
          <a:solidFill>
            <a:srgbClr val="F7B041"/>
          </a:solidFill>
          <a:ln w="38100" cap="flat" cmpd="sng" algn="ctr">
            <a:solidFill>
              <a:srgbClr val="F7B04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30" name="Content Placeholder 3">
            <a:extLst>
              <a:ext uri="{FF2B5EF4-FFF2-40B4-BE49-F238E27FC236}">
                <a16:creationId xmlns:a16="http://schemas.microsoft.com/office/drawing/2014/main" id="{BAA50A53-4FA8-45A2-935B-EB12878EF24B}"/>
              </a:ext>
            </a:extLst>
          </p:cNvPr>
          <p:cNvSpPr txBox="1">
            <a:spLocks/>
          </p:cNvSpPr>
          <p:nvPr/>
        </p:nvSpPr>
        <p:spPr bwMode="auto">
          <a:xfrm>
            <a:off x="3480993" y="4346510"/>
            <a:ext cx="2416656" cy="146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2500" lnSpcReduction="10000"/>
          </a:bodyPr>
          <a:lstStyle>
            <a:lvl1pPr marL="257175" indent="-257175" algn="l" rtl="0" eaLnBrk="1" fontAlgn="base" hangingPunct="1">
              <a:spcBef>
                <a:spcPct val="85000"/>
              </a:spcBef>
              <a:spcAft>
                <a:spcPct val="0"/>
              </a:spcAft>
              <a:buClr>
                <a:srgbClr val="F7B041"/>
              </a:buClr>
              <a:buSzPct val="70000"/>
              <a:buFont typeface="Wingdings" pitchFamily="2" charset="2"/>
              <a:buChar char="n"/>
              <a:defRPr sz="1050" b="1">
                <a:solidFill>
                  <a:srgbClr val="666666"/>
                </a:solidFill>
                <a:latin typeface="+mn-lt"/>
                <a:ea typeface="+mn-ea"/>
                <a:cs typeface="+mn-cs"/>
              </a:defRPr>
            </a:lvl1pPr>
            <a:lvl2pPr marL="594122" indent="-202406" algn="l" rtl="0" eaLnBrk="1" fontAlgn="base" hangingPunct="1">
              <a:spcBef>
                <a:spcPct val="15000"/>
              </a:spcBef>
              <a:spcAft>
                <a:spcPct val="0"/>
              </a:spcAft>
              <a:buClr>
                <a:srgbClr val="969696"/>
              </a:buClr>
              <a:buFont typeface="Symbol" pitchFamily="18" charset="2"/>
              <a:buChar char="-"/>
              <a:defRPr sz="1050">
                <a:solidFill>
                  <a:srgbClr val="666666"/>
                </a:solidFill>
                <a:latin typeface="+mn-lt"/>
              </a:defRPr>
            </a:lvl2pPr>
            <a:lvl3pPr marL="900113" indent="-171450" algn="l" rtl="0" eaLnBrk="1" fontAlgn="base" hangingPunct="1">
              <a:spcBef>
                <a:spcPct val="5000"/>
              </a:spcBef>
              <a:spcAft>
                <a:spcPct val="0"/>
              </a:spcAft>
              <a:buClr>
                <a:srgbClr val="969696"/>
              </a:buClr>
              <a:buSzPct val="85000"/>
              <a:buFont typeface="Symbol" pitchFamily="18" charset="2"/>
              <a:buChar char="·"/>
              <a:defRPr sz="900" i="1">
                <a:solidFill>
                  <a:srgbClr val="666666"/>
                </a:solidFill>
                <a:latin typeface="+mn-lt"/>
              </a:defRPr>
            </a:lvl3pPr>
            <a:lvl4pPr marL="1206104" indent="-171450" algn="l" rtl="0" eaLnBrk="1" fontAlgn="base" hangingPunct="1">
              <a:spcBef>
                <a:spcPct val="5000"/>
              </a:spcBef>
              <a:spcAft>
                <a:spcPct val="0"/>
              </a:spcAft>
              <a:buClr>
                <a:srgbClr val="969696"/>
              </a:buClr>
              <a:buFont typeface="Symbol" pitchFamily="18" charset="2"/>
              <a:buChar char="-"/>
              <a:defRPr sz="900" i="1">
                <a:solidFill>
                  <a:srgbClr val="666666"/>
                </a:solidFill>
                <a:latin typeface="+mn-lt"/>
              </a:defRPr>
            </a:lvl4pPr>
            <a:lvl5pPr marL="1512094" indent="-171450" algn="l" rtl="0" eaLnBrk="1" fontAlgn="base" hangingPunct="1">
              <a:spcBef>
                <a:spcPct val="5000"/>
              </a:spcBef>
              <a:spcAft>
                <a:spcPct val="0"/>
              </a:spcAft>
              <a:buClr>
                <a:srgbClr val="969696"/>
              </a:buClr>
              <a:buFont typeface="Symbol" pitchFamily="18" charset="2"/>
              <a:buChar char="-"/>
              <a:defRPr sz="900" i="1">
                <a:solidFill>
                  <a:srgbClr val="666666"/>
                </a:solidFill>
                <a:latin typeface="+mn-lt"/>
              </a:defRPr>
            </a:lvl5pPr>
            <a:lvl6pPr marL="1854994" indent="-171450" algn="l" rtl="0" eaLnBrk="1" fontAlgn="base" hangingPunct="1">
              <a:spcBef>
                <a:spcPct val="5000"/>
              </a:spcBef>
              <a:spcAft>
                <a:spcPct val="0"/>
              </a:spcAft>
              <a:buClr>
                <a:srgbClr val="969696"/>
              </a:buClr>
              <a:buFont typeface="Symbol" pitchFamily="18" charset="2"/>
              <a:buChar char="-"/>
              <a:defRPr sz="1200" i="1">
                <a:solidFill>
                  <a:srgbClr val="666666"/>
                </a:solidFill>
                <a:latin typeface="+mn-lt"/>
              </a:defRPr>
            </a:lvl6pPr>
            <a:lvl7pPr marL="2197894" indent="-171450" algn="l" rtl="0" eaLnBrk="1" fontAlgn="base" hangingPunct="1">
              <a:spcBef>
                <a:spcPct val="5000"/>
              </a:spcBef>
              <a:spcAft>
                <a:spcPct val="0"/>
              </a:spcAft>
              <a:buClr>
                <a:srgbClr val="969696"/>
              </a:buClr>
              <a:buFont typeface="Symbol" pitchFamily="18" charset="2"/>
              <a:buChar char="-"/>
              <a:defRPr sz="1200" i="1">
                <a:solidFill>
                  <a:srgbClr val="666666"/>
                </a:solidFill>
                <a:latin typeface="+mn-lt"/>
              </a:defRPr>
            </a:lvl7pPr>
            <a:lvl8pPr marL="2540794" indent="-171450" algn="l" rtl="0" eaLnBrk="1" fontAlgn="base" hangingPunct="1">
              <a:spcBef>
                <a:spcPct val="5000"/>
              </a:spcBef>
              <a:spcAft>
                <a:spcPct val="0"/>
              </a:spcAft>
              <a:buClr>
                <a:srgbClr val="969696"/>
              </a:buClr>
              <a:buFont typeface="Symbol" pitchFamily="18" charset="2"/>
              <a:buChar char="-"/>
              <a:defRPr sz="1200" i="1">
                <a:solidFill>
                  <a:srgbClr val="666666"/>
                </a:solidFill>
                <a:latin typeface="+mn-lt"/>
              </a:defRPr>
            </a:lvl8pPr>
            <a:lvl9pPr marL="2883694" indent="-171450" algn="l" rtl="0" eaLnBrk="1" fontAlgn="base" hangingPunct="1">
              <a:spcBef>
                <a:spcPct val="5000"/>
              </a:spcBef>
              <a:spcAft>
                <a:spcPct val="0"/>
              </a:spcAft>
              <a:buClr>
                <a:srgbClr val="969696"/>
              </a:buClr>
              <a:buFont typeface="Symbol" pitchFamily="18" charset="2"/>
              <a:buChar char="-"/>
              <a:defRPr sz="1200" i="1">
                <a:solidFill>
                  <a:srgbClr val="666666"/>
                </a:solidFill>
                <a:latin typeface="+mn-lt"/>
              </a:defRPr>
            </a:lvl9pPr>
          </a:lstStyle>
          <a:p>
            <a:pPr>
              <a:lnSpc>
                <a:spcPct val="100000"/>
              </a:lnSpc>
            </a:pPr>
            <a:r>
              <a:rPr lang="en-US" sz="1800" kern="0" dirty="0"/>
              <a:t>Cat models – different “Perils”</a:t>
            </a:r>
          </a:p>
          <a:p>
            <a:pPr lvl="1">
              <a:lnSpc>
                <a:spcPct val="100000"/>
              </a:lnSpc>
            </a:pPr>
            <a:r>
              <a:rPr lang="en-US" sz="1400" b="0" kern="0" dirty="0"/>
              <a:t>Event Generation</a:t>
            </a:r>
          </a:p>
          <a:p>
            <a:pPr lvl="1">
              <a:lnSpc>
                <a:spcPct val="100000"/>
              </a:lnSpc>
            </a:pPr>
            <a:r>
              <a:rPr lang="en-US" sz="1400" b="0" kern="0" dirty="0"/>
              <a:t>Hazard</a:t>
            </a:r>
          </a:p>
          <a:p>
            <a:pPr lvl="1">
              <a:lnSpc>
                <a:spcPct val="100000"/>
              </a:lnSpc>
            </a:pPr>
            <a:r>
              <a:rPr lang="en-US" sz="1400" b="0" kern="0" dirty="0"/>
              <a:t>Vulnerability/Damage</a:t>
            </a:r>
          </a:p>
          <a:p>
            <a:pPr lvl="1">
              <a:lnSpc>
                <a:spcPct val="100000"/>
              </a:lnSpc>
            </a:pPr>
            <a:r>
              <a:rPr lang="en-US" sz="1400" b="0" kern="0" dirty="0"/>
              <a:t>Financial</a:t>
            </a:r>
          </a:p>
        </p:txBody>
      </p:sp>
      <p:sp>
        <p:nvSpPr>
          <p:cNvPr id="31" name="Content Placeholder 3">
            <a:extLst>
              <a:ext uri="{FF2B5EF4-FFF2-40B4-BE49-F238E27FC236}">
                <a16:creationId xmlns:a16="http://schemas.microsoft.com/office/drawing/2014/main" id="{8FEB6C40-E8EA-4C0D-ABD5-05C3802DA152}"/>
              </a:ext>
            </a:extLst>
          </p:cNvPr>
          <p:cNvSpPr txBox="1">
            <a:spLocks/>
          </p:cNvSpPr>
          <p:nvPr/>
        </p:nvSpPr>
        <p:spPr bwMode="auto">
          <a:xfrm>
            <a:off x="6778912" y="4346510"/>
            <a:ext cx="2416656" cy="218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257175" indent="-257175" algn="l" rtl="0" eaLnBrk="1" fontAlgn="base" hangingPunct="1">
              <a:spcBef>
                <a:spcPct val="85000"/>
              </a:spcBef>
              <a:spcAft>
                <a:spcPct val="0"/>
              </a:spcAft>
              <a:buClr>
                <a:srgbClr val="F7B041"/>
              </a:buClr>
              <a:buSzPct val="70000"/>
              <a:buFont typeface="Wingdings" pitchFamily="2" charset="2"/>
              <a:buChar char="n"/>
              <a:defRPr sz="1050" b="1">
                <a:solidFill>
                  <a:srgbClr val="666666"/>
                </a:solidFill>
                <a:latin typeface="+mn-lt"/>
                <a:ea typeface="+mn-ea"/>
                <a:cs typeface="+mn-cs"/>
              </a:defRPr>
            </a:lvl1pPr>
            <a:lvl2pPr marL="594122" indent="-202406" algn="l" rtl="0" eaLnBrk="1" fontAlgn="base" hangingPunct="1">
              <a:spcBef>
                <a:spcPct val="15000"/>
              </a:spcBef>
              <a:spcAft>
                <a:spcPct val="0"/>
              </a:spcAft>
              <a:buClr>
                <a:srgbClr val="969696"/>
              </a:buClr>
              <a:buFont typeface="Symbol" pitchFamily="18" charset="2"/>
              <a:buChar char="-"/>
              <a:defRPr sz="1050">
                <a:solidFill>
                  <a:srgbClr val="666666"/>
                </a:solidFill>
                <a:latin typeface="+mn-lt"/>
              </a:defRPr>
            </a:lvl2pPr>
            <a:lvl3pPr marL="900113" indent="-171450" algn="l" rtl="0" eaLnBrk="1" fontAlgn="base" hangingPunct="1">
              <a:spcBef>
                <a:spcPct val="5000"/>
              </a:spcBef>
              <a:spcAft>
                <a:spcPct val="0"/>
              </a:spcAft>
              <a:buClr>
                <a:srgbClr val="969696"/>
              </a:buClr>
              <a:buSzPct val="85000"/>
              <a:buFont typeface="Symbol" pitchFamily="18" charset="2"/>
              <a:buChar char="·"/>
              <a:defRPr sz="900" i="1">
                <a:solidFill>
                  <a:srgbClr val="666666"/>
                </a:solidFill>
                <a:latin typeface="+mn-lt"/>
              </a:defRPr>
            </a:lvl3pPr>
            <a:lvl4pPr marL="1206104" indent="-171450" algn="l" rtl="0" eaLnBrk="1" fontAlgn="base" hangingPunct="1">
              <a:spcBef>
                <a:spcPct val="5000"/>
              </a:spcBef>
              <a:spcAft>
                <a:spcPct val="0"/>
              </a:spcAft>
              <a:buClr>
                <a:srgbClr val="969696"/>
              </a:buClr>
              <a:buFont typeface="Symbol" pitchFamily="18" charset="2"/>
              <a:buChar char="-"/>
              <a:defRPr sz="900" i="1">
                <a:solidFill>
                  <a:srgbClr val="666666"/>
                </a:solidFill>
                <a:latin typeface="+mn-lt"/>
              </a:defRPr>
            </a:lvl4pPr>
            <a:lvl5pPr marL="1512094" indent="-171450" algn="l" rtl="0" eaLnBrk="1" fontAlgn="base" hangingPunct="1">
              <a:spcBef>
                <a:spcPct val="5000"/>
              </a:spcBef>
              <a:spcAft>
                <a:spcPct val="0"/>
              </a:spcAft>
              <a:buClr>
                <a:srgbClr val="969696"/>
              </a:buClr>
              <a:buFont typeface="Symbol" pitchFamily="18" charset="2"/>
              <a:buChar char="-"/>
              <a:defRPr sz="900" i="1">
                <a:solidFill>
                  <a:srgbClr val="666666"/>
                </a:solidFill>
                <a:latin typeface="+mn-lt"/>
              </a:defRPr>
            </a:lvl5pPr>
            <a:lvl6pPr marL="1854994" indent="-171450" algn="l" rtl="0" eaLnBrk="1" fontAlgn="base" hangingPunct="1">
              <a:spcBef>
                <a:spcPct val="5000"/>
              </a:spcBef>
              <a:spcAft>
                <a:spcPct val="0"/>
              </a:spcAft>
              <a:buClr>
                <a:srgbClr val="969696"/>
              </a:buClr>
              <a:buFont typeface="Symbol" pitchFamily="18" charset="2"/>
              <a:buChar char="-"/>
              <a:defRPr sz="1200" i="1">
                <a:solidFill>
                  <a:srgbClr val="666666"/>
                </a:solidFill>
                <a:latin typeface="+mn-lt"/>
              </a:defRPr>
            </a:lvl6pPr>
            <a:lvl7pPr marL="2197894" indent="-171450" algn="l" rtl="0" eaLnBrk="1" fontAlgn="base" hangingPunct="1">
              <a:spcBef>
                <a:spcPct val="5000"/>
              </a:spcBef>
              <a:spcAft>
                <a:spcPct val="0"/>
              </a:spcAft>
              <a:buClr>
                <a:srgbClr val="969696"/>
              </a:buClr>
              <a:buFont typeface="Symbol" pitchFamily="18" charset="2"/>
              <a:buChar char="-"/>
              <a:defRPr sz="1200" i="1">
                <a:solidFill>
                  <a:srgbClr val="666666"/>
                </a:solidFill>
                <a:latin typeface="+mn-lt"/>
              </a:defRPr>
            </a:lvl7pPr>
            <a:lvl8pPr marL="2540794" indent="-171450" algn="l" rtl="0" eaLnBrk="1" fontAlgn="base" hangingPunct="1">
              <a:spcBef>
                <a:spcPct val="5000"/>
              </a:spcBef>
              <a:spcAft>
                <a:spcPct val="0"/>
              </a:spcAft>
              <a:buClr>
                <a:srgbClr val="969696"/>
              </a:buClr>
              <a:buFont typeface="Symbol" pitchFamily="18" charset="2"/>
              <a:buChar char="-"/>
              <a:defRPr sz="1200" i="1">
                <a:solidFill>
                  <a:srgbClr val="666666"/>
                </a:solidFill>
                <a:latin typeface="+mn-lt"/>
              </a:defRPr>
            </a:lvl8pPr>
            <a:lvl9pPr marL="2883694" indent="-171450" algn="l" rtl="0" eaLnBrk="1" fontAlgn="base" hangingPunct="1">
              <a:spcBef>
                <a:spcPct val="5000"/>
              </a:spcBef>
              <a:spcAft>
                <a:spcPct val="0"/>
              </a:spcAft>
              <a:buClr>
                <a:srgbClr val="969696"/>
              </a:buClr>
              <a:buFont typeface="Symbol" pitchFamily="18" charset="2"/>
              <a:buChar char="-"/>
              <a:defRPr sz="1200" i="1">
                <a:solidFill>
                  <a:srgbClr val="666666"/>
                </a:solidFill>
                <a:latin typeface="+mn-lt"/>
              </a:defRPr>
            </a:lvl9pPr>
          </a:lstStyle>
          <a:p>
            <a:pPr>
              <a:lnSpc>
                <a:spcPct val="100000"/>
              </a:lnSpc>
            </a:pPr>
            <a:r>
              <a:rPr lang="en-US" sz="1700" kern="0" dirty="0"/>
              <a:t>Modeled Loss Results</a:t>
            </a:r>
          </a:p>
          <a:p>
            <a:pPr lvl="1">
              <a:lnSpc>
                <a:spcPct val="100000"/>
              </a:lnSpc>
            </a:pPr>
            <a:r>
              <a:rPr lang="en-US" sz="1300" b="0" kern="0" dirty="0"/>
              <a:t>Loss files</a:t>
            </a:r>
          </a:p>
          <a:p>
            <a:pPr lvl="1">
              <a:lnSpc>
                <a:spcPct val="100000"/>
              </a:lnSpc>
            </a:pPr>
            <a:r>
              <a:rPr lang="en-US" sz="1300" b="0" kern="0" dirty="0"/>
              <a:t>Loss statistics</a:t>
            </a:r>
          </a:p>
          <a:p>
            <a:pPr lvl="1">
              <a:lnSpc>
                <a:spcPct val="100000"/>
              </a:lnSpc>
            </a:pPr>
            <a:r>
              <a:rPr lang="en-US" sz="1300" b="0" kern="0" dirty="0"/>
              <a:t>EP loss, AAL loss, </a:t>
            </a:r>
            <a:r>
              <a:rPr lang="en-US" sz="1300" b="0" kern="0" dirty="0" err="1"/>
              <a:t>etc</a:t>
            </a:r>
            <a:endParaRPr lang="en-US" sz="1300" b="0" kern="0" dirty="0"/>
          </a:p>
        </p:txBody>
      </p:sp>
      <p:sp>
        <p:nvSpPr>
          <p:cNvPr id="32" name="Rectangle: Rounded Corners 31">
            <a:extLst>
              <a:ext uri="{FF2B5EF4-FFF2-40B4-BE49-F238E27FC236}">
                <a16:creationId xmlns:a16="http://schemas.microsoft.com/office/drawing/2014/main" id="{D0BC0F09-CB81-4A25-8BEC-0CDCA141DDDA}"/>
              </a:ext>
            </a:extLst>
          </p:cNvPr>
          <p:cNvSpPr/>
          <p:nvPr/>
        </p:nvSpPr>
        <p:spPr bwMode="auto">
          <a:xfrm>
            <a:off x="10622893" y="740625"/>
            <a:ext cx="1296955" cy="780265"/>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200" b="0" i="0" u="none" strike="noStrike" cap="none" normalizeH="0" baseline="0" dirty="0">
                <a:ln>
                  <a:noFill/>
                </a:ln>
                <a:solidFill>
                  <a:schemeClr val="tx1"/>
                </a:solidFill>
                <a:effectLst/>
                <a:latin typeface="Arial" charset="0"/>
              </a:rPr>
              <a:t>Reinsurance structuring and pricing</a:t>
            </a:r>
          </a:p>
        </p:txBody>
      </p:sp>
      <p:sp>
        <p:nvSpPr>
          <p:cNvPr id="33" name="Rectangle: Rounded Corners 32">
            <a:extLst>
              <a:ext uri="{FF2B5EF4-FFF2-40B4-BE49-F238E27FC236}">
                <a16:creationId xmlns:a16="http://schemas.microsoft.com/office/drawing/2014/main" id="{E81B42FB-41EB-4471-A481-0B654BC1DBFF}"/>
              </a:ext>
            </a:extLst>
          </p:cNvPr>
          <p:cNvSpPr/>
          <p:nvPr/>
        </p:nvSpPr>
        <p:spPr bwMode="auto">
          <a:xfrm>
            <a:off x="10622893" y="1766431"/>
            <a:ext cx="1296955" cy="780265"/>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200" b="0" i="0" u="none" strike="noStrike" cap="none" normalizeH="0" baseline="0" dirty="0">
                <a:ln>
                  <a:noFill/>
                </a:ln>
                <a:solidFill>
                  <a:schemeClr val="tx1"/>
                </a:solidFill>
                <a:effectLst/>
                <a:latin typeface="Arial" charset="0"/>
              </a:rPr>
              <a:t>Client portfolio monitoring and optimization</a:t>
            </a:r>
          </a:p>
        </p:txBody>
      </p:sp>
      <p:sp>
        <p:nvSpPr>
          <p:cNvPr id="34" name="Rectangle: Rounded Corners 33">
            <a:extLst>
              <a:ext uri="{FF2B5EF4-FFF2-40B4-BE49-F238E27FC236}">
                <a16:creationId xmlns:a16="http://schemas.microsoft.com/office/drawing/2014/main" id="{65000F80-9858-43DB-A9B4-16258B9C6761}"/>
              </a:ext>
            </a:extLst>
          </p:cNvPr>
          <p:cNvSpPr/>
          <p:nvPr/>
        </p:nvSpPr>
        <p:spPr bwMode="auto">
          <a:xfrm>
            <a:off x="10622892" y="2788714"/>
            <a:ext cx="1296955" cy="780265"/>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200" b="0" i="0" u="none" strike="noStrike" cap="none" normalizeH="0" baseline="0" dirty="0">
                <a:ln>
                  <a:noFill/>
                </a:ln>
                <a:solidFill>
                  <a:schemeClr val="tx1"/>
                </a:solidFill>
                <a:effectLst/>
                <a:latin typeface="Arial" charset="0"/>
              </a:rPr>
              <a:t>Catastrophe response</a:t>
            </a:r>
          </a:p>
        </p:txBody>
      </p:sp>
      <p:sp>
        <p:nvSpPr>
          <p:cNvPr id="35" name="Rectangle: Rounded Corners 34">
            <a:extLst>
              <a:ext uri="{FF2B5EF4-FFF2-40B4-BE49-F238E27FC236}">
                <a16:creationId xmlns:a16="http://schemas.microsoft.com/office/drawing/2014/main" id="{20E29764-EF08-4632-A20E-E003451B1E00}"/>
              </a:ext>
            </a:extLst>
          </p:cNvPr>
          <p:cNvSpPr/>
          <p:nvPr/>
        </p:nvSpPr>
        <p:spPr bwMode="auto">
          <a:xfrm>
            <a:off x="10622891" y="3810997"/>
            <a:ext cx="1296955" cy="780265"/>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200" b="0" i="0" u="none" strike="noStrike" cap="none" normalizeH="0" baseline="0" dirty="0">
                <a:ln>
                  <a:noFill/>
                </a:ln>
                <a:solidFill>
                  <a:schemeClr val="tx1"/>
                </a:solidFill>
                <a:effectLst/>
                <a:latin typeface="Arial" charset="0"/>
              </a:rPr>
              <a:t>Other Tiger tools (</a:t>
            </a:r>
            <a:r>
              <a:rPr kumimoji="0" lang="en-US" sz="1200" b="0" i="0" u="none" strike="noStrike" cap="none" normalizeH="0" baseline="0" dirty="0" err="1">
                <a:ln>
                  <a:noFill/>
                </a:ln>
                <a:solidFill>
                  <a:schemeClr val="tx1"/>
                </a:solidFill>
                <a:effectLst/>
                <a:latin typeface="Arial" charset="0"/>
              </a:rPr>
              <a:t>TigerEye</a:t>
            </a:r>
            <a:r>
              <a:rPr kumimoji="0" lang="en-US" sz="1200" b="0" i="0" u="none" strike="noStrike" cap="none" normalizeH="0" baseline="0" dirty="0">
                <a:ln>
                  <a:noFill/>
                </a:ln>
                <a:solidFill>
                  <a:schemeClr val="tx1"/>
                </a:solidFill>
                <a:effectLst/>
                <a:latin typeface="Arial" charset="0"/>
              </a:rPr>
              <a:t>, </a:t>
            </a:r>
            <a:r>
              <a:rPr kumimoji="0" lang="en-US" sz="1200" b="0" i="0" u="none" strike="noStrike" cap="none" normalizeH="0" baseline="0" dirty="0" err="1">
                <a:ln>
                  <a:noFill/>
                </a:ln>
                <a:solidFill>
                  <a:schemeClr val="tx1"/>
                </a:solidFill>
                <a:effectLst/>
                <a:latin typeface="Arial" charset="0"/>
              </a:rPr>
              <a:t>TigerCQ</a:t>
            </a:r>
            <a:r>
              <a:rPr kumimoji="0" lang="en-US" sz="1200" b="0" i="0" u="none" strike="noStrike" cap="none" normalizeH="0" baseline="0" dirty="0">
                <a:ln>
                  <a:noFill/>
                </a:ln>
                <a:solidFill>
                  <a:schemeClr val="tx1"/>
                </a:solidFill>
                <a:effectLst/>
                <a:latin typeface="Arial" charset="0"/>
              </a:rPr>
              <a:t>)</a:t>
            </a:r>
          </a:p>
        </p:txBody>
      </p:sp>
      <p:sp>
        <p:nvSpPr>
          <p:cNvPr id="36" name="Rectangle: Rounded Corners 35">
            <a:extLst>
              <a:ext uri="{FF2B5EF4-FFF2-40B4-BE49-F238E27FC236}">
                <a16:creationId xmlns:a16="http://schemas.microsoft.com/office/drawing/2014/main" id="{BF986613-2DC0-4837-BF4E-3D02915EF3D3}"/>
              </a:ext>
            </a:extLst>
          </p:cNvPr>
          <p:cNvSpPr/>
          <p:nvPr/>
        </p:nvSpPr>
        <p:spPr bwMode="auto">
          <a:xfrm>
            <a:off x="10622890" y="4833280"/>
            <a:ext cx="1296955" cy="771938"/>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200" b="0" i="0" u="none" strike="noStrike" cap="none" normalizeH="0" baseline="0" dirty="0">
                <a:ln>
                  <a:noFill/>
                </a:ln>
                <a:solidFill>
                  <a:schemeClr val="tx1"/>
                </a:solidFill>
                <a:effectLst/>
                <a:latin typeface="Arial" charset="0"/>
              </a:rPr>
              <a:t>Rate filing requests</a:t>
            </a:r>
          </a:p>
        </p:txBody>
      </p:sp>
      <p:sp>
        <p:nvSpPr>
          <p:cNvPr id="37" name="Left Brace 36">
            <a:extLst>
              <a:ext uri="{FF2B5EF4-FFF2-40B4-BE49-F238E27FC236}">
                <a16:creationId xmlns:a16="http://schemas.microsoft.com/office/drawing/2014/main" id="{BB2B2037-C04F-4B97-B888-96AFD1356129}"/>
              </a:ext>
            </a:extLst>
          </p:cNvPr>
          <p:cNvSpPr/>
          <p:nvPr/>
        </p:nvSpPr>
        <p:spPr bwMode="auto">
          <a:xfrm>
            <a:off x="10160422" y="571577"/>
            <a:ext cx="462468" cy="5267048"/>
          </a:xfrm>
          <a:prstGeom prst="leftBrace">
            <a:avLst/>
          </a:prstGeom>
          <a:solidFill>
            <a:schemeClr val="bg1"/>
          </a:solidFill>
          <a:ln w="28575" cap="flat" cmpd="sng" algn="ctr">
            <a:solidFill>
              <a:srgbClr val="6666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6601826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80FC7-FD36-41E0-9CFA-DB32AA604970}"/>
              </a:ext>
            </a:extLst>
          </p:cNvPr>
          <p:cNvSpPr>
            <a:spLocks noGrp="1"/>
          </p:cNvSpPr>
          <p:nvPr>
            <p:ph type="title"/>
          </p:nvPr>
        </p:nvSpPr>
        <p:spPr/>
        <p:txBody>
          <a:bodyPr/>
          <a:lstStyle/>
          <a:p>
            <a:r>
              <a:rPr lang="en-US" dirty="0"/>
              <a:t>Common misconceptions of cat models</a:t>
            </a:r>
          </a:p>
        </p:txBody>
      </p:sp>
      <p:sp>
        <p:nvSpPr>
          <p:cNvPr id="7" name="Rectangle: Rounded Corners 6">
            <a:extLst>
              <a:ext uri="{FF2B5EF4-FFF2-40B4-BE49-F238E27FC236}">
                <a16:creationId xmlns:a16="http://schemas.microsoft.com/office/drawing/2014/main" id="{602ADEAF-41FF-4EE3-B607-5210EC404735}"/>
              </a:ext>
            </a:extLst>
          </p:cNvPr>
          <p:cNvSpPr/>
          <p:nvPr/>
        </p:nvSpPr>
        <p:spPr bwMode="auto">
          <a:xfrm>
            <a:off x="544287" y="2272938"/>
            <a:ext cx="5081451" cy="618308"/>
          </a:xfrm>
          <a:prstGeom prst="roundRect">
            <a:avLst/>
          </a:prstGeom>
          <a:solidFill>
            <a:schemeClr val="bg1"/>
          </a:solidFill>
          <a:ln w="28575" cap="flat" cmpd="sng" algn="ctr">
            <a:solidFill>
              <a:schemeClr val="accent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600" b="0" i="0" u="none" strike="noStrike" cap="none" normalizeH="0" baseline="0" dirty="0">
                <a:ln>
                  <a:noFill/>
                </a:ln>
                <a:solidFill>
                  <a:schemeClr val="tx1"/>
                </a:solidFill>
                <a:effectLst/>
              </a:rPr>
              <a:t>A cat </a:t>
            </a:r>
            <a:r>
              <a:rPr lang="en-US" sz="1600" dirty="0"/>
              <a:t>m</a:t>
            </a:r>
            <a:r>
              <a:rPr kumimoji="0" lang="en-US" sz="1600" b="0" i="0" u="none" strike="noStrike" cap="none" normalizeH="0" baseline="0" dirty="0">
                <a:ln>
                  <a:noFill/>
                </a:ln>
                <a:solidFill>
                  <a:schemeClr val="tx1"/>
                </a:solidFill>
                <a:effectLst/>
              </a:rPr>
              <a:t>odel tells me what this year’s hurricane season will be like</a:t>
            </a:r>
          </a:p>
        </p:txBody>
      </p:sp>
      <p:sp>
        <p:nvSpPr>
          <p:cNvPr id="8" name="Rectangle: Rounded Corners 7">
            <a:extLst>
              <a:ext uri="{FF2B5EF4-FFF2-40B4-BE49-F238E27FC236}">
                <a16:creationId xmlns:a16="http://schemas.microsoft.com/office/drawing/2014/main" id="{E458CFF3-30D4-43A2-8BA9-2D00D945BDAF}"/>
              </a:ext>
            </a:extLst>
          </p:cNvPr>
          <p:cNvSpPr/>
          <p:nvPr/>
        </p:nvSpPr>
        <p:spPr bwMode="auto">
          <a:xfrm>
            <a:off x="6723018" y="2268584"/>
            <a:ext cx="5081451" cy="618308"/>
          </a:xfrm>
          <a:prstGeom prst="roundRect">
            <a:avLst/>
          </a:prstGeom>
          <a:solidFill>
            <a:schemeClr val="bg1"/>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600" b="0" i="0" u="none" strike="noStrike" cap="none" normalizeH="0" baseline="0" dirty="0">
                <a:ln>
                  <a:noFill/>
                </a:ln>
                <a:solidFill>
                  <a:schemeClr val="tx1"/>
                </a:solidFill>
                <a:effectLst/>
              </a:rPr>
              <a:t>A cat model tells me the range of possible scenarios and their associated likelihoods</a:t>
            </a:r>
          </a:p>
        </p:txBody>
      </p:sp>
      <p:sp>
        <p:nvSpPr>
          <p:cNvPr id="9" name="Rectangle: Rounded Corners 8">
            <a:extLst>
              <a:ext uri="{FF2B5EF4-FFF2-40B4-BE49-F238E27FC236}">
                <a16:creationId xmlns:a16="http://schemas.microsoft.com/office/drawing/2014/main" id="{2BFD0474-0064-4B24-A946-6423BD6D6350}"/>
              </a:ext>
            </a:extLst>
          </p:cNvPr>
          <p:cNvSpPr/>
          <p:nvPr/>
        </p:nvSpPr>
        <p:spPr bwMode="auto">
          <a:xfrm>
            <a:off x="544287" y="3069773"/>
            <a:ext cx="5081451" cy="618308"/>
          </a:xfrm>
          <a:prstGeom prst="roundRect">
            <a:avLst/>
          </a:prstGeom>
          <a:solidFill>
            <a:schemeClr val="bg1"/>
          </a:solidFill>
          <a:ln w="28575" cap="flat" cmpd="sng" algn="ctr">
            <a:solidFill>
              <a:schemeClr val="accent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600" b="0" i="0" u="none" strike="noStrike" cap="none" normalizeH="0" baseline="0" dirty="0">
                <a:ln>
                  <a:noFill/>
                </a:ln>
                <a:solidFill>
                  <a:schemeClr val="tx1"/>
                </a:solidFill>
                <a:effectLst/>
              </a:rPr>
              <a:t>A cat </a:t>
            </a:r>
            <a:r>
              <a:rPr lang="en-US" sz="1600" dirty="0"/>
              <a:t>m</a:t>
            </a:r>
            <a:r>
              <a:rPr kumimoji="0" lang="en-US" sz="1600" b="0" i="0" u="none" strike="noStrike" cap="none" normalizeH="0" baseline="0" dirty="0">
                <a:ln>
                  <a:noFill/>
                </a:ln>
                <a:solidFill>
                  <a:schemeClr val="tx1"/>
                </a:solidFill>
                <a:effectLst/>
              </a:rPr>
              <a:t>odel includes every possible outcome</a:t>
            </a:r>
          </a:p>
        </p:txBody>
      </p:sp>
      <p:sp>
        <p:nvSpPr>
          <p:cNvPr id="10" name="Rectangle: Rounded Corners 9">
            <a:extLst>
              <a:ext uri="{FF2B5EF4-FFF2-40B4-BE49-F238E27FC236}">
                <a16:creationId xmlns:a16="http://schemas.microsoft.com/office/drawing/2014/main" id="{20B06595-ACDA-47FF-921B-EA14F3B3B7A5}"/>
              </a:ext>
            </a:extLst>
          </p:cNvPr>
          <p:cNvSpPr/>
          <p:nvPr/>
        </p:nvSpPr>
        <p:spPr bwMode="auto">
          <a:xfrm>
            <a:off x="6723018" y="3069773"/>
            <a:ext cx="5081451" cy="618308"/>
          </a:xfrm>
          <a:prstGeom prst="roundRect">
            <a:avLst/>
          </a:prstGeom>
          <a:solidFill>
            <a:schemeClr val="bg1"/>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600" b="0" i="0" u="none" strike="noStrike" cap="none" normalizeH="0" baseline="0" dirty="0">
                <a:ln>
                  <a:noFill/>
                </a:ln>
                <a:solidFill>
                  <a:schemeClr val="tx1"/>
                </a:solidFill>
                <a:effectLst/>
              </a:rPr>
              <a:t>Cat models attempt to realistically incorporate the range of possibilities, but can never capture all</a:t>
            </a:r>
          </a:p>
        </p:txBody>
      </p:sp>
      <p:sp>
        <p:nvSpPr>
          <p:cNvPr id="11" name="Rectangle: Rounded Corners 10">
            <a:extLst>
              <a:ext uri="{FF2B5EF4-FFF2-40B4-BE49-F238E27FC236}">
                <a16:creationId xmlns:a16="http://schemas.microsoft.com/office/drawing/2014/main" id="{B8EBEFE4-2A46-459F-AEF1-0BA78A841EA5}"/>
              </a:ext>
            </a:extLst>
          </p:cNvPr>
          <p:cNvSpPr/>
          <p:nvPr/>
        </p:nvSpPr>
        <p:spPr bwMode="auto">
          <a:xfrm>
            <a:off x="544287" y="3866608"/>
            <a:ext cx="5081451" cy="618308"/>
          </a:xfrm>
          <a:prstGeom prst="roundRect">
            <a:avLst/>
          </a:prstGeom>
          <a:solidFill>
            <a:schemeClr val="bg1"/>
          </a:solidFill>
          <a:ln w="28575" cap="flat" cmpd="sng" algn="ctr">
            <a:solidFill>
              <a:schemeClr val="accent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600" dirty="0"/>
              <a:t>Cat models include all aspects of loss</a:t>
            </a:r>
            <a:endParaRPr kumimoji="0" lang="en-US" sz="1600" b="0" i="0" u="none" strike="noStrike" cap="none" normalizeH="0" baseline="0" dirty="0">
              <a:ln>
                <a:noFill/>
              </a:ln>
              <a:solidFill>
                <a:schemeClr val="tx1"/>
              </a:solidFill>
              <a:effectLst/>
            </a:endParaRPr>
          </a:p>
        </p:txBody>
      </p:sp>
      <p:sp>
        <p:nvSpPr>
          <p:cNvPr id="12" name="Rectangle: Rounded Corners 11">
            <a:extLst>
              <a:ext uri="{FF2B5EF4-FFF2-40B4-BE49-F238E27FC236}">
                <a16:creationId xmlns:a16="http://schemas.microsoft.com/office/drawing/2014/main" id="{C02A950B-6382-4C11-8A0D-66DA55130651}"/>
              </a:ext>
            </a:extLst>
          </p:cNvPr>
          <p:cNvSpPr/>
          <p:nvPr/>
        </p:nvSpPr>
        <p:spPr bwMode="auto">
          <a:xfrm>
            <a:off x="6723018" y="3866608"/>
            <a:ext cx="5081451" cy="618308"/>
          </a:xfrm>
          <a:prstGeom prst="roundRect">
            <a:avLst/>
          </a:prstGeom>
          <a:solidFill>
            <a:schemeClr val="bg1"/>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600" b="0" i="0" u="none" strike="noStrike" cap="none" normalizeH="0" baseline="0" dirty="0">
                <a:ln>
                  <a:noFill/>
                </a:ln>
                <a:solidFill>
                  <a:schemeClr val="tx1"/>
                </a:solidFill>
                <a:effectLst/>
              </a:rPr>
              <a:t>Cat models focus particularly on structural damages and any associated time element loss</a:t>
            </a:r>
          </a:p>
        </p:txBody>
      </p:sp>
    </p:spTree>
    <p:extLst>
      <p:ext uri="{BB962C8B-B14F-4D97-AF65-F5344CB8AC3E}">
        <p14:creationId xmlns:p14="http://schemas.microsoft.com/office/powerpoint/2010/main" val="15403966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BCB5-236A-43FC-8841-E64196A6FC32}"/>
              </a:ext>
            </a:extLst>
          </p:cNvPr>
          <p:cNvSpPr>
            <a:spLocks noGrp="1"/>
          </p:cNvSpPr>
          <p:nvPr>
            <p:ph type="title"/>
          </p:nvPr>
        </p:nvSpPr>
        <p:spPr/>
        <p:txBody>
          <a:bodyPr/>
          <a:lstStyle/>
          <a:p>
            <a:r>
              <a:rPr lang="en-US" dirty="0"/>
              <a:t>Models we license</a:t>
            </a:r>
          </a:p>
        </p:txBody>
      </p:sp>
      <p:sp>
        <p:nvSpPr>
          <p:cNvPr id="3" name="Content Placeholder 2">
            <a:extLst>
              <a:ext uri="{FF2B5EF4-FFF2-40B4-BE49-F238E27FC236}">
                <a16:creationId xmlns:a16="http://schemas.microsoft.com/office/drawing/2014/main" id="{DF85B99F-F53A-4D6F-BA94-B78C03491D2D}"/>
              </a:ext>
            </a:extLst>
          </p:cNvPr>
          <p:cNvSpPr>
            <a:spLocks noGrp="1"/>
          </p:cNvSpPr>
          <p:nvPr>
            <p:ph idx="1"/>
          </p:nvPr>
        </p:nvSpPr>
        <p:spPr/>
        <p:txBody>
          <a:bodyPr/>
          <a:lstStyle/>
          <a:p>
            <a:r>
              <a:rPr lang="en-US" dirty="0"/>
              <a:t>AIR</a:t>
            </a:r>
          </a:p>
          <a:p>
            <a:r>
              <a:rPr lang="en-US" dirty="0"/>
              <a:t>RMS</a:t>
            </a:r>
          </a:p>
          <a:p>
            <a:r>
              <a:rPr lang="en-US" dirty="0"/>
              <a:t>RQE</a:t>
            </a:r>
          </a:p>
          <a:p>
            <a:r>
              <a:rPr lang="en-US" dirty="0" err="1"/>
              <a:t>Katrisk</a:t>
            </a:r>
            <a:endParaRPr lang="en-US" dirty="0"/>
          </a:p>
          <a:p>
            <a:r>
              <a:rPr lang="en-US" dirty="0"/>
              <a:t>We do not license KCC</a:t>
            </a:r>
          </a:p>
        </p:txBody>
      </p:sp>
      <p:pic>
        <p:nvPicPr>
          <p:cNvPr id="4" name="Picture 14" descr="RMS">
            <a:extLst>
              <a:ext uri="{FF2B5EF4-FFF2-40B4-BE49-F238E27FC236}">
                <a16:creationId xmlns:a16="http://schemas.microsoft.com/office/drawing/2014/main" id="{18C63C1E-F23C-4854-A1D9-17AC1F2F3B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36743" y="1901756"/>
            <a:ext cx="1168393" cy="11475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relogic">
            <a:extLst>
              <a:ext uri="{FF2B5EF4-FFF2-40B4-BE49-F238E27FC236}">
                <a16:creationId xmlns:a16="http://schemas.microsoft.com/office/drawing/2014/main" id="{852E474B-DEE4-4A16-BD7D-58C91676E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6931" y="2862829"/>
            <a:ext cx="2178137" cy="6336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www.karenclarkandco.com/ui/img/KCco_logo@2x.png">
            <a:extLst>
              <a:ext uri="{FF2B5EF4-FFF2-40B4-BE49-F238E27FC236}">
                <a16:creationId xmlns:a16="http://schemas.microsoft.com/office/drawing/2014/main" id="{5110DF6A-CB28-475A-B4D2-C76CF69C83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8816" y="4592240"/>
            <a:ext cx="936479" cy="10586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F16FF80-7F85-4941-B6C0-22502B42264B}"/>
              </a:ext>
            </a:extLst>
          </p:cNvPr>
          <p:cNvPicPr>
            <a:picLocks noChangeAspect="1"/>
          </p:cNvPicPr>
          <p:nvPr/>
        </p:nvPicPr>
        <p:blipFill>
          <a:blip r:embed="rId5"/>
          <a:stretch>
            <a:fillRect/>
          </a:stretch>
        </p:blipFill>
        <p:spPr>
          <a:xfrm>
            <a:off x="7421786" y="3582616"/>
            <a:ext cx="2203226" cy="1191909"/>
          </a:xfrm>
          <a:prstGeom prst="rect">
            <a:avLst/>
          </a:prstGeom>
        </p:spPr>
      </p:pic>
      <p:pic>
        <p:nvPicPr>
          <p:cNvPr id="8" name="Picture 7">
            <a:extLst>
              <a:ext uri="{FF2B5EF4-FFF2-40B4-BE49-F238E27FC236}">
                <a16:creationId xmlns:a16="http://schemas.microsoft.com/office/drawing/2014/main" id="{B6948086-D839-4A3F-94E0-B980F841F847}"/>
              </a:ext>
            </a:extLst>
          </p:cNvPr>
          <p:cNvPicPr>
            <a:picLocks noChangeAspect="1"/>
          </p:cNvPicPr>
          <p:nvPr/>
        </p:nvPicPr>
        <p:blipFill>
          <a:blip r:embed="rId6"/>
          <a:stretch>
            <a:fillRect/>
          </a:stretch>
        </p:blipFill>
        <p:spPr>
          <a:xfrm>
            <a:off x="4889725" y="1057199"/>
            <a:ext cx="2649409" cy="1189680"/>
          </a:xfrm>
          <a:prstGeom prst="rect">
            <a:avLst/>
          </a:prstGeom>
        </p:spPr>
      </p:pic>
    </p:spTree>
    <p:extLst>
      <p:ext uri="{BB962C8B-B14F-4D97-AF65-F5344CB8AC3E}">
        <p14:creationId xmlns:p14="http://schemas.microsoft.com/office/powerpoint/2010/main" val="1673659859"/>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C6932-E911-4810-A197-C643EB3B8579}"/>
              </a:ext>
            </a:extLst>
          </p:cNvPr>
          <p:cNvSpPr>
            <a:spLocks noGrp="1"/>
          </p:cNvSpPr>
          <p:nvPr>
            <p:ph type="title"/>
          </p:nvPr>
        </p:nvSpPr>
        <p:spPr/>
        <p:txBody>
          <a:bodyPr/>
          <a:lstStyle/>
          <a:p>
            <a:r>
              <a:rPr lang="en-US" dirty="0"/>
              <a:t>Cat perils and how they cause damage</a:t>
            </a:r>
          </a:p>
        </p:txBody>
      </p:sp>
      <p:sp>
        <p:nvSpPr>
          <p:cNvPr id="3" name="Content Placeholder 2">
            <a:extLst>
              <a:ext uri="{FF2B5EF4-FFF2-40B4-BE49-F238E27FC236}">
                <a16:creationId xmlns:a16="http://schemas.microsoft.com/office/drawing/2014/main" id="{7C98AF91-5B49-433F-93E2-E8A8D7470476}"/>
              </a:ext>
            </a:extLst>
          </p:cNvPr>
          <p:cNvSpPr>
            <a:spLocks noGrp="1"/>
          </p:cNvSpPr>
          <p:nvPr>
            <p:ph idx="1"/>
          </p:nvPr>
        </p:nvSpPr>
        <p:spPr/>
        <p:txBody>
          <a:bodyPr numCol="2"/>
          <a:lstStyle/>
          <a:p>
            <a:r>
              <a:rPr lang="en-US" dirty="0"/>
              <a:t>Hurricane</a:t>
            </a:r>
          </a:p>
          <a:p>
            <a:pPr lvl="1"/>
            <a:r>
              <a:rPr lang="en-US" dirty="0"/>
              <a:t>Wind</a:t>
            </a:r>
          </a:p>
          <a:p>
            <a:pPr lvl="1"/>
            <a:r>
              <a:rPr lang="en-US" dirty="0"/>
              <a:t>Storm Surge</a:t>
            </a:r>
          </a:p>
          <a:p>
            <a:pPr lvl="1"/>
            <a:r>
              <a:rPr lang="en-US" dirty="0"/>
              <a:t>Precipitation Flooding</a:t>
            </a:r>
          </a:p>
          <a:p>
            <a:r>
              <a:rPr lang="en-US" dirty="0"/>
              <a:t>Earthquake</a:t>
            </a:r>
          </a:p>
          <a:p>
            <a:pPr lvl="1"/>
            <a:r>
              <a:rPr lang="en-US" dirty="0"/>
              <a:t>Ground shaking</a:t>
            </a:r>
          </a:p>
          <a:p>
            <a:pPr lvl="1"/>
            <a:r>
              <a:rPr lang="en-US" dirty="0"/>
              <a:t>Landslide / Liquefaction</a:t>
            </a:r>
          </a:p>
          <a:p>
            <a:pPr lvl="1"/>
            <a:r>
              <a:rPr lang="en-US" dirty="0"/>
              <a:t>Sprinkler Leakage</a:t>
            </a:r>
          </a:p>
          <a:p>
            <a:pPr lvl="1"/>
            <a:r>
              <a:rPr lang="en-US" dirty="0"/>
              <a:t>Fire Following</a:t>
            </a:r>
          </a:p>
          <a:p>
            <a:r>
              <a:rPr lang="en-US" dirty="0"/>
              <a:t>Severe Convective Storm (Thunderstorm)</a:t>
            </a:r>
          </a:p>
          <a:p>
            <a:pPr lvl="1"/>
            <a:r>
              <a:rPr lang="en-US" dirty="0"/>
              <a:t>Hail</a:t>
            </a:r>
          </a:p>
          <a:p>
            <a:pPr lvl="1"/>
            <a:r>
              <a:rPr lang="en-US" dirty="0"/>
              <a:t>Wind</a:t>
            </a:r>
          </a:p>
          <a:p>
            <a:pPr lvl="1"/>
            <a:r>
              <a:rPr lang="en-US" dirty="0"/>
              <a:t>Tornado</a:t>
            </a:r>
          </a:p>
          <a:p>
            <a:r>
              <a:rPr lang="en-US" dirty="0"/>
              <a:t>Winter Storm</a:t>
            </a:r>
          </a:p>
          <a:p>
            <a:pPr lvl="1"/>
            <a:r>
              <a:rPr lang="en-US" dirty="0"/>
              <a:t>Wind</a:t>
            </a:r>
          </a:p>
          <a:p>
            <a:pPr lvl="1"/>
            <a:r>
              <a:rPr lang="en-US" dirty="0"/>
              <a:t>Freeze</a:t>
            </a:r>
          </a:p>
          <a:p>
            <a:pPr lvl="1"/>
            <a:r>
              <a:rPr lang="en-US" dirty="0"/>
              <a:t>Snow load</a:t>
            </a:r>
          </a:p>
          <a:p>
            <a:r>
              <a:rPr lang="en-US" dirty="0"/>
              <a:t>Wildfire</a:t>
            </a:r>
          </a:p>
          <a:p>
            <a:pPr lvl="1"/>
            <a:r>
              <a:rPr lang="en-US" dirty="0"/>
              <a:t>Fire</a:t>
            </a:r>
          </a:p>
          <a:p>
            <a:pPr lvl="1"/>
            <a:r>
              <a:rPr lang="en-US" dirty="0"/>
              <a:t>Smoke</a:t>
            </a:r>
          </a:p>
          <a:p>
            <a:r>
              <a:rPr lang="en-US" dirty="0"/>
              <a:t>Flood</a:t>
            </a:r>
          </a:p>
          <a:p>
            <a:pPr lvl="1"/>
            <a:r>
              <a:rPr lang="en-US" dirty="0"/>
              <a:t>Inundation (fluvial and pluvial)</a:t>
            </a:r>
          </a:p>
          <a:p>
            <a:r>
              <a:rPr lang="en-US" dirty="0"/>
              <a:t>Euro Wind Storm</a:t>
            </a:r>
          </a:p>
          <a:p>
            <a:pPr lvl="1"/>
            <a:r>
              <a:rPr lang="en-US" dirty="0"/>
              <a:t>Wind</a:t>
            </a:r>
          </a:p>
          <a:p>
            <a:pPr lvl="1"/>
            <a:r>
              <a:rPr lang="en-US" dirty="0"/>
              <a:t>Storm Surge</a:t>
            </a:r>
          </a:p>
        </p:txBody>
      </p:sp>
    </p:spTree>
    <p:extLst>
      <p:ext uri="{BB962C8B-B14F-4D97-AF65-F5344CB8AC3E}">
        <p14:creationId xmlns:p14="http://schemas.microsoft.com/office/powerpoint/2010/main" val="351472001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544C-7DCE-46E6-8D20-91AF56B24ACE}"/>
              </a:ext>
            </a:extLst>
          </p:cNvPr>
          <p:cNvSpPr>
            <a:spLocks noGrp="1"/>
          </p:cNvSpPr>
          <p:nvPr>
            <p:ph type="title"/>
          </p:nvPr>
        </p:nvSpPr>
        <p:spPr/>
        <p:txBody>
          <a:bodyPr/>
          <a:lstStyle/>
          <a:p>
            <a:r>
              <a:rPr lang="en-US" dirty="0"/>
              <a:t>Modules of cat models</a:t>
            </a:r>
          </a:p>
        </p:txBody>
      </p:sp>
      <p:sp>
        <p:nvSpPr>
          <p:cNvPr id="3" name="Content Placeholder 2">
            <a:extLst>
              <a:ext uri="{FF2B5EF4-FFF2-40B4-BE49-F238E27FC236}">
                <a16:creationId xmlns:a16="http://schemas.microsoft.com/office/drawing/2014/main" id="{4D6AB348-C42E-4244-A5B8-A0CF2BBB0D3A}"/>
              </a:ext>
            </a:extLst>
          </p:cNvPr>
          <p:cNvSpPr>
            <a:spLocks noGrp="1"/>
          </p:cNvSpPr>
          <p:nvPr>
            <p:ph idx="1"/>
          </p:nvPr>
        </p:nvSpPr>
        <p:spPr/>
        <p:txBody>
          <a:bodyPr/>
          <a:lstStyle/>
          <a:p>
            <a:r>
              <a:rPr lang="en-US" dirty="0"/>
              <a:t>Exposure</a:t>
            </a:r>
          </a:p>
          <a:p>
            <a:pPr lvl="1"/>
            <a:r>
              <a:rPr lang="en-US" dirty="0"/>
              <a:t>Geocoding</a:t>
            </a:r>
          </a:p>
          <a:p>
            <a:pPr lvl="1"/>
            <a:r>
              <a:rPr lang="en-US" dirty="0"/>
              <a:t>Building characteristics</a:t>
            </a:r>
          </a:p>
          <a:p>
            <a:pPr lvl="1"/>
            <a:r>
              <a:rPr lang="en-US" dirty="0"/>
              <a:t>Aggregate vs location data</a:t>
            </a:r>
          </a:p>
          <a:p>
            <a:r>
              <a:rPr lang="en-US" dirty="0"/>
              <a:t>Hazard</a:t>
            </a:r>
          </a:p>
          <a:p>
            <a:pPr lvl="1"/>
            <a:r>
              <a:rPr lang="en-US" dirty="0"/>
              <a:t>Simulating the damaging factor</a:t>
            </a:r>
          </a:p>
          <a:p>
            <a:pPr lvl="1"/>
            <a:r>
              <a:rPr lang="en-US" dirty="0"/>
              <a:t>Combining multiple damage causes</a:t>
            </a:r>
          </a:p>
          <a:p>
            <a:r>
              <a:rPr lang="en-US" dirty="0"/>
              <a:t>Vulnerability</a:t>
            </a:r>
          </a:p>
          <a:p>
            <a:pPr lvl="1"/>
            <a:r>
              <a:rPr lang="en-US" dirty="0"/>
              <a:t>Damageability of structures</a:t>
            </a:r>
          </a:p>
          <a:p>
            <a:pPr lvl="1"/>
            <a:r>
              <a:rPr lang="en-US" dirty="0"/>
              <a:t>Coverages</a:t>
            </a:r>
          </a:p>
          <a:p>
            <a:r>
              <a:rPr lang="en-US" dirty="0"/>
              <a:t>Financial</a:t>
            </a:r>
          </a:p>
          <a:p>
            <a:pPr lvl="1"/>
            <a:r>
              <a:rPr lang="en-US" dirty="0"/>
              <a:t>Ground up</a:t>
            </a:r>
          </a:p>
          <a:p>
            <a:pPr lvl="1"/>
            <a:r>
              <a:rPr lang="en-US" dirty="0"/>
              <a:t>Gross</a:t>
            </a:r>
          </a:p>
          <a:p>
            <a:pPr lvl="1"/>
            <a:r>
              <a:rPr lang="en-US" dirty="0"/>
              <a:t>Reinsurance</a:t>
            </a:r>
          </a:p>
        </p:txBody>
      </p:sp>
      <p:pic>
        <p:nvPicPr>
          <p:cNvPr id="5" name="Graphic 4" descr="Earth globe: Americas with solid fill">
            <a:extLst>
              <a:ext uri="{FF2B5EF4-FFF2-40B4-BE49-F238E27FC236}">
                <a16:creationId xmlns:a16="http://schemas.microsoft.com/office/drawing/2014/main" id="{2EC553CB-D544-42B3-ACC3-8AAD80CDAD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64358" y="1392262"/>
            <a:ext cx="1217066" cy="1217066"/>
          </a:xfrm>
          <a:prstGeom prst="rect">
            <a:avLst/>
          </a:prstGeom>
        </p:spPr>
      </p:pic>
      <p:pic>
        <p:nvPicPr>
          <p:cNvPr id="7" name="Graphic 6" descr="Windy with solid fill">
            <a:extLst>
              <a:ext uri="{FF2B5EF4-FFF2-40B4-BE49-F238E27FC236}">
                <a16:creationId xmlns:a16="http://schemas.microsoft.com/office/drawing/2014/main" id="{B72C10EB-05AF-4895-AC0A-33C39D4F7C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43604" y="2868405"/>
            <a:ext cx="914400" cy="914400"/>
          </a:xfrm>
          <a:prstGeom prst="rect">
            <a:avLst/>
          </a:prstGeom>
        </p:spPr>
      </p:pic>
      <p:pic>
        <p:nvPicPr>
          <p:cNvPr id="12" name="Graphic 11" descr="Fire with solid fill">
            <a:extLst>
              <a:ext uri="{FF2B5EF4-FFF2-40B4-BE49-F238E27FC236}">
                <a16:creationId xmlns:a16="http://schemas.microsoft.com/office/drawing/2014/main" id="{B2579147-BCC9-4CD2-B68A-2F9880BFCC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0720" y="2868405"/>
            <a:ext cx="914400" cy="914400"/>
          </a:xfrm>
          <a:prstGeom prst="rect">
            <a:avLst/>
          </a:prstGeom>
        </p:spPr>
      </p:pic>
      <p:pic>
        <p:nvPicPr>
          <p:cNvPr id="14" name="Graphic 13" descr="Tornado with solid fill">
            <a:extLst>
              <a:ext uri="{FF2B5EF4-FFF2-40B4-BE49-F238E27FC236}">
                <a16:creationId xmlns:a16="http://schemas.microsoft.com/office/drawing/2014/main" id="{4E1046B3-CB87-4A8B-8992-48F93951F1A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97836" y="2868405"/>
            <a:ext cx="914400" cy="914400"/>
          </a:xfrm>
          <a:prstGeom prst="rect">
            <a:avLst/>
          </a:prstGeom>
        </p:spPr>
      </p:pic>
      <p:pic>
        <p:nvPicPr>
          <p:cNvPr id="16" name="Graphic 15" descr="Wave outline">
            <a:extLst>
              <a:ext uri="{FF2B5EF4-FFF2-40B4-BE49-F238E27FC236}">
                <a16:creationId xmlns:a16="http://schemas.microsoft.com/office/drawing/2014/main" id="{08256957-29E0-40A8-AFA8-F9E5A27174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74951" y="2868405"/>
            <a:ext cx="914400" cy="914400"/>
          </a:xfrm>
          <a:prstGeom prst="rect">
            <a:avLst/>
          </a:prstGeom>
        </p:spPr>
      </p:pic>
      <p:pic>
        <p:nvPicPr>
          <p:cNvPr id="18" name="Graphic 17" descr="Tent with solid fill">
            <a:extLst>
              <a:ext uri="{FF2B5EF4-FFF2-40B4-BE49-F238E27FC236}">
                <a16:creationId xmlns:a16="http://schemas.microsoft.com/office/drawing/2014/main" id="{A663B1CD-D7C9-4041-B718-48E4EAA7CBF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78762" y="3873115"/>
            <a:ext cx="914400" cy="914400"/>
          </a:xfrm>
          <a:prstGeom prst="rect">
            <a:avLst/>
          </a:prstGeom>
        </p:spPr>
      </p:pic>
      <p:pic>
        <p:nvPicPr>
          <p:cNvPr id="20" name="Graphic 19" descr="House outline">
            <a:extLst>
              <a:ext uri="{FF2B5EF4-FFF2-40B4-BE49-F238E27FC236}">
                <a16:creationId xmlns:a16="http://schemas.microsoft.com/office/drawing/2014/main" id="{2C3583D7-FB5B-497E-9FFB-F9523F874F6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525583" y="3862229"/>
            <a:ext cx="914400" cy="914400"/>
          </a:xfrm>
          <a:prstGeom prst="rect">
            <a:avLst/>
          </a:prstGeom>
        </p:spPr>
      </p:pic>
      <p:pic>
        <p:nvPicPr>
          <p:cNvPr id="22" name="Graphic 21" descr="Castle scene with solid fill">
            <a:extLst>
              <a:ext uri="{FF2B5EF4-FFF2-40B4-BE49-F238E27FC236}">
                <a16:creationId xmlns:a16="http://schemas.microsoft.com/office/drawing/2014/main" id="{9A4AE651-4D23-405F-84D2-7FF5653E8B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72404" y="3873115"/>
            <a:ext cx="914400" cy="914400"/>
          </a:xfrm>
          <a:prstGeom prst="rect">
            <a:avLst/>
          </a:prstGeom>
        </p:spPr>
      </p:pic>
      <p:pic>
        <p:nvPicPr>
          <p:cNvPr id="24" name="Graphic 23" descr="Contract with solid fill">
            <a:extLst>
              <a:ext uri="{FF2B5EF4-FFF2-40B4-BE49-F238E27FC236}">
                <a16:creationId xmlns:a16="http://schemas.microsoft.com/office/drawing/2014/main" id="{8F1AB6CB-BEB6-4C9B-BCB3-B0192266377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124727" y="5167313"/>
            <a:ext cx="914400" cy="914400"/>
          </a:xfrm>
          <a:prstGeom prst="rect">
            <a:avLst/>
          </a:prstGeom>
        </p:spPr>
      </p:pic>
    </p:spTree>
    <p:extLst>
      <p:ext uri="{BB962C8B-B14F-4D97-AF65-F5344CB8AC3E}">
        <p14:creationId xmlns:p14="http://schemas.microsoft.com/office/powerpoint/2010/main" val="210176974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50511-2DD5-4AB2-9302-EAB2492FB421}"/>
              </a:ext>
            </a:extLst>
          </p:cNvPr>
          <p:cNvSpPr>
            <a:spLocks noGrp="1"/>
          </p:cNvSpPr>
          <p:nvPr>
            <p:ph type="title"/>
          </p:nvPr>
        </p:nvSpPr>
        <p:spPr/>
        <p:txBody>
          <a:bodyPr/>
          <a:lstStyle/>
          <a:p>
            <a:r>
              <a:rPr lang="en-US" dirty="0"/>
              <a:t>Exposure – where is it and what is it?</a:t>
            </a:r>
          </a:p>
        </p:txBody>
      </p:sp>
      <p:pic>
        <p:nvPicPr>
          <p:cNvPr id="1026" name="Picture 2" descr="New Mover Mailing List [2021] | LeadsPlease">
            <a:extLst>
              <a:ext uri="{FF2B5EF4-FFF2-40B4-BE49-F238E27FC236}">
                <a16:creationId xmlns:a16="http://schemas.microsoft.com/office/drawing/2014/main" id="{DDE275E0-CC17-47FB-89E8-DA7CA49B39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232"/>
          <a:stretch/>
        </p:blipFill>
        <p:spPr bwMode="auto">
          <a:xfrm>
            <a:off x="948250" y="941736"/>
            <a:ext cx="3872474" cy="26594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C9C9957-2EB2-480B-B3A0-EB05EACA0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9392" y="754041"/>
            <a:ext cx="4099071"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rrow: Right 3">
            <a:extLst>
              <a:ext uri="{FF2B5EF4-FFF2-40B4-BE49-F238E27FC236}">
                <a16:creationId xmlns:a16="http://schemas.microsoft.com/office/drawing/2014/main" id="{14EFBDD6-C08B-47D1-98D5-1420DCE6E592}"/>
              </a:ext>
            </a:extLst>
          </p:cNvPr>
          <p:cNvSpPr/>
          <p:nvPr/>
        </p:nvSpPr>
        <p:spPr bwMode="auto">
          <a:xfrm>
            <a:off x="5155786" y="1943602"/>
            <a:ext cx="1489166" cy="583475"/>
          </a:xfrm>
          <a:prstGeom prst="rightArrow">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400" b="1" i="0" u="none" strike="noStrike" cap="none" normalizeH="0" baseline="0" dirty="0">
                <a:ln>
                  <a:noFill/>
                </a:ln>
                <a:solidFill>
                  <a:schemeClr val="tx1"/>
                </a:solidFill>
                <a:effectLst/>
                <a:latin typeface="Arial" charset="0"/>
              </a:rPr>
              <a:t>Where?</a:t>
            </a:r>
          </a:p>
        </p:txBody>
      </p:sp>
      <p:pic>
        <p:nvPicPr>
          <p:cNvPr id="1028" name="Picture 4" descr="Different Types of Houses: Useful List of House Types in English with  Pictures - YouTube">
            <a:extLst>
              <a:ext uri="{FF2B5EF4-FFF2-40B4-BE49-F238E27FC236}">
                <a16:creationId xmlns:a16="http://schemas.microsoft.com/office/drawing/2014/main" id="{CCDAE3DD-1F91-4007-BB88-243F7EC6D8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734" y="4223344"/>
            <a:ext cx="4022450" cy="226262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B40D599-EE84-4989-B664-8D30AF4DB2AC}"/>
              </a:ext>
            </a:extLst>
          </p:cNvPr>
          <p:cNvSpPr/>
          <p:nvPr/>
        </p:nvSpPr>
        <p:spPr bwMode="auto">
          <a:xfrm>
            <a:off x="657842" y="888083"/>
            <a:ext cx="4453290" cy="3177375"/>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400" b="1" i="0" u="none" strike="noStrike" cap="none" normalizeH="0" baseline="0" dirty="0">
                <a:ln>
                  <a:noFill/>
                </a:ln>
                <a:solidFill>
                  <a:schemeClr val="accent1">
                    <a:lumMod val="75000"/>
                  </a:schemeClr>
                </a:solidFill>
                <a:effectLst/>
                <a:latin typeface="Arial" charset="0"/>
              </a:rPr>
              <a:t>We get exposure data that we attempt to assign to the most accurate geo-coordinates</a:t>
            </a:r>
          </a:p>
        </p:txBody>
      </p:sp>
      <p:sp>
        <p:nvSpPr>
          <p:cNvPr id="8" name="Rectangle 7">
            <a:extLst>
              <a:ext uri="{FF2B5EF4-FFF2-40B4-BE49-F238E27FC236}">
                <a16:creationId xmlns:a16="http://schemas.microsoft.com/office/drawing/2014/main" id="{17E2C431-5ED5-4A81-BA65-DDC1509B55E0}"/>
              </a:ext>
            </a:extLst>
          </p:cNvPr>
          <p:cNvSpPr/>
          <p:nvPr/>
        </p:nvSpPr>
        <p:spPr bwMode="auto">
          <a:xfrm>
            <a:off x="6689606" y="874926"/>
            <a:ext cx="5158643" cy="3177375"/>
          </a:xfrm>
          <a:prstGeom prst="rect">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lang="en-US" sz="1400" b="1" dirty="0">
                <a:solidFill>
                  <a:schemeClr val="accent1">
                    <a:lumMod val="75000"/>
                  </a:schemeClr>
                </a:solidFill>
              </a:rPr>
              <a:t>Address data isn’t perfect – sometimes addresses are only able to be resolved at the postal code or county level</a:t>
            </a:r>
            <a:endParaRPr kumimoji="0" lang="en-US" sz="1400" b="1" i="0" u="none" strike="noStrike" cap="none" normalizeH="0" baseline="0" dirty="0">
              <a:ln>
                <a:noFill/>
              </a:ln>
              <a:solidFill>
                <a:schemeClr val="accent1">
                  <a:lumMod val="75000"/>
                </a:schemeClr>
              </a:solidFill>
              <a:effectLst/>
              <a:latin typeface="Arial" charset="0"/>
            </a:endParaRPr>
          </a:p>
        </p:txBody>
      </p:sp>
      <p:sp>
        <p:nvSpPr>
          <p:cNvPr id="6" name="Rectangle 5">
            <a:extLst>
              <a:ext uri="{FF2B5EF4-FFF2-40B4-BE49-F238E27FC236}">
                <a16:creationId xmlns:a16="http://schemas.microsoft.com/office/drawing/2014/main" id="{79F4F5A8-C11C-4178-884F-1F9A78B91DDF}"/>
              </a:ext>
            </a:extLst>
          </p:cNvPr>
          <p:cNvSpPr/>
          <p:nvPr/>
        </p:nvSpPr>
        <p:spPr bwMode="auto">
          <a:xfrm>
            <a:off x="493381" y="4119111"/>
            <a:ext cx="9486078" cy="2446149"/>
          </a:xfrm>
          <a:prstGeom prst="rect">
            <a:avLst/>
          </a:prstGeom>
          <a:noFill/>
          <a:ln w="127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341813" lvl="8"/>
            <a:r>
              <a:rPr kumimoji="0" lang="en-US" sz="1400" b="1" i="0" u="none" strike="noStrike" cap="none" normalizeH="0" baseline="0" dirty="0">
                <a:ln>
                  <a:noFill/>
                </a:ln>
                <a:solidFill>
                  <a:srgbClr val="0070C0"/>
                </a:solidFill>
                <a:effectLst/>
                <a:latin typeface="Arial" charset="0"/>
              </a:rPr>
              <a:t>After we know where a property is located, we must assign basic property attributes such as the type of structure / what it is used for (occupancy) and how it was constructed.  </a:t>
            </a:r>
          </a:p>
          <a:p>
            <a:pPr marL="4341813" lvl="8"/>
            <a:endParaRPr lang="en-US" sz="1400" b="1" dirty="0">
              <a:solidFill>
                <a:srgbClr val="0070C0"/>
              </a:solidFill>
            </a:endParaRPr>
          </a:p>
          <a:p>
            <a:pPr marL="4341813" lvl="8"/>
            <a:r>
              <a:rPr kumimoji="0" lang="en-US" sz="1400" b="1" i="0" u="none" strike="noStrike" cap="none" normalizeH="0" baseline="0" dirty="0">
                <a:ln>
                  <a:noFill/>
                </a:ln>
                <a:solidFill>
                  <a:srgbClr val="0070C0"/>
                </a:solidFill>
                <a:effectLst/>
                <a:latin typeface="Arial" charset="0"/>
              </a:rPr>
              <a:t>These attributes (and more) effect how a property responds to the damage driver from an event.</a:t>
            </a:r>
          </a:p>
        </p:txBody>
      </p:sp>
    </p:spTree>
    <p:extLst>
      <p:ext uri="{BB962C8B-B14F-4D97-AF65-F5344CB8AC3E}">
        <p14:creationId xmlns:p14="http://schemas.microsoft.com/office/powerpoint/2010/main" val="112566256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EB105-EDD0-477F-875D-9DB94C41418F}"/>
              </a:ext>
            </a:extLst>
          </p:cNvPr>
          <p:cNvSpPr>
            <a:spLocks noGrp="1"/>
          </p:cNvSpPr>
          <p:nvPr>
            <p:ph type="title"/>
          </p:nvPr>
        </p:nvSpPr>
        <p:spPr/>
        <p:txBody>
          <a:bodyPr/>
          <a:lstStyle/>
          <a:p>
            <a:r>
              <a:rPr lang="en-US" dirty="0"/>
              <a:t>Hazard – simulating an event’s intensity</a:t>
            </a:r>
          </a:p>
        </p:txBody>
      </p:sp>
      <p:pic>
        <p:nvPicPr>
          <p:cNvPr id="2054" name="Picture 6" descr="ShakeMap Scientific Background">
            <a:extLst>
              <a:ext uri="{FF2B5EF4-FFF2-40B4-BE49-F238E27FC236}">
                <a16:creationId xmlns:a16="http://schemas.microsoft.com/office/drawing/2014/main" id="{B8FD0F98-C71E-48F2-A887-D77A90B09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0425" y="1396751"/>
            <a:ext cx="4124325" cy="4495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reLogic Pegs Total Damage from Texas Spring Hail Storms at Nearly $700M">
            <a:extLst>
              <a:ext uri="{FF2B5EF4-FFF2-40B4-BE49-F238E27FC236}">
                <a16:creationId xmlns:a16="http://schemas.microsoft.com/office/drawing/2014/main" id="{015322BE-107F-4C8C-8EE9-6A2D52A627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1891" y="2968106"/>
            <a:ext cx="4140586" cy="319930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 Personal Weather Station Receives a Battering From Hurricane Michael |  Weather Underground">
            <a:extLst>
              <a:ext uri="{FF2B5EF4-FFF2-40B4-BE49-F238E27FC236}">
                <a16:creationId xmlns:a16="http://schemas.microsoft.com/office/drawing/2014/main" id="{C0B8DA28-87B0-4A96-B613-3349C12C49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698" y="1183699"/>
            <a:ext cx="4081339" cy="323085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D9B4D7C-8C1A-4C96-9242-2CA95B9A6BF6}"/>
              </a:ext>
            </a:extLst>
          </p:cNvPr>
          <p:cNvSpPr/>
          <p:nvPr/>
        </p:nvSpPr>
        <p:spPr bwMode="auto">
          <a:xfrm>
            <a:off x="513117" y="4525951"/>
            <a:ext cx="3736993" cy="738776"/>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400" b="0" i="0" u="none" strike="noStrike" cap="none" normalizeH="0" baseline="0" dirty="0">
                <a:ln>
                  <a:noFill/>
                </a:ln>
                <a:solidFill>
                  <a:schemeClr val="tx1"/>
                </a:solidFill>
                <a:effectLst/>
              </a:rPr>
              <a:t>Colors represent wind speeds from a Hurricane.  </a:t>
            </a:r>
            <a:r>
              <a:rPr lang="en-US" sz="1400" dirty="0"/>
              <a:t>As windspeeds increase, the amount of damage to a structure increases.</a:t>
            </a:r>
            <a:endParaRPr kumimoji="0" lang="en-US" sz="1400" b="0" i="0" u="none" strike="noStrike" cap="none" normalizeH="0" baseline="0" dirty="0">
              <a:ln>
                <a:noFill/>
              </a:ln>
              <a:solidFill>
                <a:schemeClr val="tx1"/>
              </a:solidFill>
              <a:effectLst/>
            </a:endParaRPr>
          </a:p>
        </p:txBody>
      </p:sp>
      <p:sp>
        <p:nvSpPr>
          <p:cNvPr id="7" name="Rectangle 6">
            <a:extLst>
              <a:ext uri="{FF2B5EF4-FFF2-40B4-BE49-F238E27FC236}">
                <a16:creationId xmlns:a16="http://schemas.microsoft.com/office/drawing/2014/main" id="{43190D90-A7B6-426C-A63D-A2ED0D52C935}"/>
              </a:ext>
            </a:extLst>
          </p:cNvPr>
          <p:cNvSpPr/>
          <p:nvPr/>
        </p:nvSpPr>
        <p:spPr bwMode="auto">
          <a:xfrm>
            <a:off x="4357255" y="5837075"/>
            <a:ext cx="3584636" cy="738776"/>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400" b="0" i="0" u="none" strike="noStrike" cap="none" normalizeH="0" baseline="0" dirty="0">
                <a:ln>
                  <a:noFill/>
                </a:ln>
                <a:solidFill>
                  <a:schemeClr val="tx1"/>
                </a:solidFill>
                <a:effectLst/>
              </a:rPr>
              <a:t>Colors represent the intensity of ground shaking.  Buildings experience more damage as intensity increases</a:t>
            </a:r>
          </a:p>
        </p:txBody>
      </p:sp>
      <p:sp>
        <p:nvSpPr>
          <p:cNvPr id="8" name="Rectangle 7">
            <a:extLst>
              <a:ext uri="{FF2B5EF4-FFF2-40B4-BE49-F238E27FC236}">
                <a16:creationId xmlns:a16="http://schemas.microsoft.com/office/drawing/2014/main" id="{97D6F2F2-B619-431C-8064-3D74663EB973}"/>
              </a:ext>
            </a:extLst>
          </p:cNvPr>
          <p:cNvSpPr/>
          <p:nvPr/>
        </p:nvSpPr>
        <p:spPr bwMode="auto">
          <a:xfrm>
            <a:off x="8251764" y="1821873"/>
            <a:ext cx="3584636" cy="977253"/>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400" b="0" i="0" u="none" strike="noStrike" cap="none" normalizeH="0" baseline="0" dirty="0">
                <a:ln>
                  <a:noFill/>
                </a:ln>
                <a:solidFill>
                  <a:schemeClr val="tx1"/>
                </a:solidFill>
                <a:effectLst/>
              </a:rPr>
              <a:t>Depending on wind conditions, hail can start to do damage at a diameter of 0.75”. Roofs and glass surfaces are most vulnerable to hail damage</a:t>
            </a:r>
          </a:p>
        </p:txBody>
      </p:sp>
    </p:spTree>
    <p:extLst>
      <p:ext uri="{BB962C8B-B14F-4D97-AF65-F5344CB8AC3E}">
        <p14:creationId xmlns:p14="http://schemas.microsoft.com/office/powerpoint/2010/main" val="3511553032"/>
      </p:ext>
    </p:extLst>
  </p:cSld>
  <p:clrMapOvr>
    <a:masterClrMapping/>
  </p:clrMapOvr>
  <p:transition spd="med">
    <p:fade/>
  </p:transition>
</p:sld>
</file>

<file path=ppt/theme/theme1.xml><?xml version="1.0" encoding="utf-8"?>
<a:theme xmlns:a="http://schemas.openxmlformats.org/drawingml/2006/main" name="TigerTemplate">
  <a:themeElements>
    <a:clrScheme name="TigerColors9-10-2014">
      <a:dk1>
        <a:sysClr val="windowText" lastClr="000000"/>
      </a:dk1>
      <a:lt1>
        <a:sysClr val="window" lastClr="FFFFFF"/>
      </a:lt1>
      <a:dk2>
        <a:srgbClr val="969696"/>
      </a:dk2>
      <a:lt2>
        <a:srgbClr val="E5DEDB"/>
      </a:lt2>
      <a:accent1>
        <a:srgbClr val="F7B041"/>
      </a:accent1>
      <a:accent2>
        <a:srgbClr val="663300"/>
      </a:accent2>
      <a:accent3>
        <a:srgbClr val="808000"/>
      </a:accent3>
      <a:accent4>
        <a:srgbClr val="E64823"/>
      </a:accent4>
      <a:accent5>
        <a:srgbClr val="FFCA08"/>
      </a:accent5>
      <a:accent6>
        <a:srgbClr val="336600"/>
      </a:accent6>
      <a:hlink>
        <a:srgbClr val="0000FF"/>
      </a:hlink>
      <a:folHlink>
        <a:srgbClr val="FF00FF"/>
      </a:folHlink>
    </a:clrScheme>
    <a:fontScheme name="Slide 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defRPr kumimoji="0" lang="en-US" altLang="en-US" sz="1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defRPr kumimoji="0" lang="en-US" altLang="en-US" sz="1100" b="0" i="0" u="none" strike="noStrike" cap="none" normalizeH="0" baseline="0" smtClean="0">
            <a:ln>
              <a:noFill/>
            </a:ln>
            <a:solidFill>
              <a:schemeClr val="tx1"/>
            </a:solidFill>
            <a:effectLst/>
            <a:latin typeface="Arial" charset="0"/>
          </a:defRPr>
        </a:defPPr>
      </a:lstStyle>
    </a:lnDef>
  </a:objectDefaults>
  <a:extraClrSchemeLst>
    <a:extraClrScheme>
      <a:clrScheme name="Slide Master 1">
        <a:dk1>
          <a:srgbClr val="000000"/>
        </a:dk1>
        <a:lt1>
          <a:srgbClr val="FFFFFF"/>
        </a:lt1>
        <a:dk2>
          <a:srgbClr val="1F145D"/>
        </a:dk2>
        <a:lt2>
          <a:srgbClr val="0039A6"/>
        </a:lt2>
        <a:accent1>
          <a:srgbClr val="8E9194"/>
        </a:accent1>
        <a:accent2>
          <a:srgbClr val="009AA6"/>
        </a:accent2>
        <a:accent3>
          <a:srgbClr val="FFFFFF"/>
        </a:accent3>
        <a:accent4>
          <a:srgbClr val="000000"/>
        </a:accent4>
        <a:accent5>
          <a:srgbClr val="C6C7C8"/>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2">
        <a:dk1>
          <a:srgbClr val="000000"/>
        </a:dk1>
        <a:lt1>
          <a:srgbClr val="FFFFFF"/>
        </a:lt1>
        <a:dk2>
          <a:srgbClr val="000000"/>
        </a:dk2>
        <a:lt2>
          <a:srgbClr val="0039A6"/>
        </a:lt2>
        <a:accent1>
          <a:srgbClr val="8E9194"/>
        </a:accent1>
        <a:accent2>
          <a:srgbClr val="009AA6"/>
        </a:accent2>
        <a:accent3>
          <a:srgbClr val="FFFFFF"/>
        </a:accent3>
        <a:accent4>
          <a:srgbClr val="000000"/>
        </a:accent4>
        <a:accent5>
          <a:srgbClr val="C6C7C8"/>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3">
        <a:dk1>
          <a:srgbClr val="000000"/>
        </a:dk1>
        <a:lt1>
          <a:srgbClr val="FFFFFF"/>
        </a:lt1>
        <a:dk2>
          <a:srgbClr val="000000"/>
        </a:dk2>
        <a:lt2>
          <a:srgbClr val="969696"/>
        </a:lt2>
        <a:accent1>
          <a:srgbClr val="8E9194"/>
        </a:accent1>
        <a:accent2>
          <a:srgbClr val="009AA6"/>
        </a:accent2>
        <a:accent3>
          <a:srgbClr val="FFFFFF"/>
        </a:accent3>
        <a:accent4>
          <a:srgbClr val="000000"/>
        </a:accent4>
        <a:accent5>
          <a:srgbClr val="C6C7C8"/>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4">
        <a:dk1>
          <a:srgbClr val="000000"/>
        </a:dk1>
        <a:lt1>
          <a:srgbClr val="FFFFFF"/>
        </a:lt1>
        <a:dk2>
          <a:srgbClr val="000000"/>
        </a:dk2>
        <a:lt2>
          <a:srgbClr val="969696"/>
        </a:lt2>
        <a:accent1>
          <a:srgbClr val="000000"/>
        </a:accent1>
        <a:accent2>
          <a:srgbClr val="009AA6"/>
        </a:accent2>
        <a:accent3>
          <a:srgbClr val="FFFFFF"/>
        </a:accent3>
        <a:accent4>
          <a:srgbClr val="000000"/>
        </a:accent4>
        <a:accent5>
          <a:srgbClr val="AAAAAA"/>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5">
        <a:dk1>
          <a:srgbClr val="000000"/>
        </a:dk1>
        <a:lt1>
          <a:srgbClr val="FFFFFF"/>
        </a:lt1>
        <a:dk2>
          <a:srgbClr val="000000"/>
        </a:dk2>
        <a:lt2>
          <a:srgbClr val="969696"/>
        </a:lt2>
        <a:accent1>
          <a:srgbClr val="FFFFFF"/>
        </a:accent1>
        <a:accent2>
          <a:srgbClr val="009AA6"/>
        </a:accent2>
        <a:accent3>
          <a:srgbClr val="FFFFFF"/>
        </a:accent3>
        <a:accent4>
          <a:srgbClr val="000000"/>
        </a:accent4>
        <a:accent5>
          <a:srgbClr val="FFFFFF"/>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6">
        <a:dk1>
          <a:srgbClr val="000000"/>
        </a:dk1>
        <a:lt1>
          <a:srgbClr val="FFFFFF"/>
        </a:lt1>
        <a:dk2>
          <a:srgbClr val="000000"/>
        </a:dk2>
        <a:lt2>
          <a:srgbClr val="969696"/>
        </a:lt2>
        <a:accent1>
          <a:srgbClr val="FFFFFF"/>
        </a:accent1>
        <a:accent2>
          <a:srgbClr val="009AA6"/>
        </a:accent2>
        <a:accent3>
          <a:srgbClr val="FFFFFF"/>
        </a:accent3>
        <a:accent4>
          <a:srgbClr val="000000"/>
        </a:accent4>
        <a:accent5>
          <a:srgbClr val="FFFFFF"/>
        </a:accent5>
        <a:accent6>
          <a:srgbClr val="008B96"/>
        </a:accent6>
        <a:hlink>
          <a:srgbClr val="000000"/>
        </a:hlink>
        <a:folHlink>
          <a:srgbClr val="C1E2E5"/>
        </a:folHlink>
      </a:clrScheme>
      <a:clrMap bg1="lt1" tx1="dk1" bg2="lt2" tx2="dk2" accent1="accent1" accent2="accent2" accent3="accent3" accent4="accent4" accent5="accent5" accent6="accent6" hlink="hlink" folHlink="folHlink"/>
    </a:extraClrScheme>
    <a:extraClrScheme>
      <a:clrScheme name="Slide Master 7">
        <a:dk1>
          <a:srgbClr val="000000"/>
        </a:dk1>
        <a:lt1>
          <a:srgbClr val="FFFFFF"/>
        </a:lt1>
        <a:dk2>
          <a:srgbClr val="000000"/>
        </a:dk2>
        <a:lt2>
          <a:srgbClr val="C0C0C0"/>
        </a:lt2>
        <a:accent1>
          <a:srgbClr val="FFFFFF"/>
        </a:accent1>
        <a:accent2>
          <a:srgbClr val="009AA6"/>
        </a:accent2>
        <a:accent3>
          <a:srgbClr val="FFFFFF"/>
        </a:accent3>
        <a:accent4>
          <a:srgbClr val="000000"/>
        </a:accent4>
        <a:accent5>
          <a:srgbClr val="FFFFFF"/>
        </a:accent5>
        <a:accent6>
          <a:srgbClr val="008B96"/>
        </a:accent6>
        <a:hlink>
          <a:srgbClr val="616365"/>
        </a:hlink>
        <a:folHlink>
          <a:srgbClr val="C1E2E5"/>
        </a:folHlink>
      </a:clrScheme>
      <a:clrMap bg1="lt1" tx1="dk1" bg2="lt2" tx2="dk2" accent1="accent1" accent2="accent2" accent3="accent3" accent4="accent4" accent5="accent5" accent6="accent6" hlink="hlink" folHlink="folHlink"/>
    </a:extraClrScheme>
    <a:extraClrScheme>
      <a:clrScheme name="Slide Master 8">
        <a:dk1>
          <a:srgbClr val="000000"/>
        </a:dk1>
        <a:lt1>
          <a:srgbClr val="FFFFFF"/>
        </a:lt1>
        <a:dk2>
          <a:srgbClr val="000000"/>
        </a:dk2>
        <a:lt2>
          <a:srgbClr val="969696"/>
        </a:lt2>
        <a:accent1>
          <a:srgbClr val="FFFFFF"/>
        </a:accent1>
        <a:accent2>
          <a:srgbClr val="009AA6"/>
        </a:accent2>
        <a:accent3>
          <a:srgbClr val="FFFFFF"/>
        </a:accent3>
        <a:accent4>
          <a:srgbClr val="000000"/>
        </a:accent4>
        <a:accent5>
          <a:srgbClr val="FFFFFF"/>
        </a:accent5>
        <a:accent6>
          <a:srgbClr val="008B96"/>
        </a:accent6>
        <a:hlink>
          <a:srgbClr val="66FF33"/>
        </a:hlink>
        <a:folHlink>
          <a:srgbClr val="C1E2E5"/>
        </a:folHlink>
      </a:clrScheme>
      <a:clrMap bg1="lt1" tx1="dk1" bg2="lt2" tx2="dk2" accent1="accent1" accent2="accent2" accent3="accent3" accent4="accent4" accent5="accent5" accent6="accent6" hlink="hlink" folHlink="folHlink"/>
    </a:extraClrScheme>
    <a:extraClrScheme>
      <a:clrScheme name="Slide Master 9">
        <a:dk1>
          <a:srgbClr val="000000"/>
        </a:dk1>
        <a:lt1>
          <a:srgbClr val="FFFFFF"/>
        </a:lt1>
        <a:dk2>
          <a:srgbClr val="000000"/>
        </a:dk2>
        <a:lt2>
          <a:srgbClr val="969696"/>
        </a:lt2>
        <a:accent1>
          <a:srgbClr val="EAEAEA"/>
        </a:accent1>
        <a:accent2>
          <a:srgbClr val="C1E2E5"/>
        </a:accent2>
        <a:accent3>
          <a:srgbClr val="FFFFFF"/>
        </a:accent3>
        <a:accent4>
          <a:srgbClr val="000000"/>
        </a:accent4>
        <a:accent5>
          <a:srgbClr val="F3F3F3"/>
        </a:accent5>
        <a:accent6>
          <a:srgbClr val="AFCDCF"/>
        </a:accent6>
        <a:hlink>
          <a:srgbClr val="009AA6"/>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igerTemplate.potm" id="{CBCABC33-B0A0-4690-B10D-6B22DD28BCB2}" vid="{31CD6EAB-CC53-4A0D-AC02-2DE94939D8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19727</TotalTime>
  <Words>994</Words>
  <Application>Microsoft Office PowerPoint</Application>
  <PresentationFormat>Widescreen</PresentationFormat>
  <Paragraphs>174</Paragraphs>
  <Slides>14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Symbol</vt:lpstr>
      <vt:lpstr>Wingdings</vt:lpstr>
      <vt:lpstr>TigerTemplate</vt:lpstr>
      <vt:lpstr>How do Cat Models Work?</vt:lpstr>
      <vt:lpstr>Key historical catastrophes</vt:lpstr>
      <vt:lpstr>What is cat modeling?</vt:lpstr>
      <vt:lpstr>Common misconceptions of cat models</vt:lpstr>
      <vt:lpstr>Models we license</vt:lpstr>
      <vt:lpstr>Cat perils and how they cause damage</vt:lpstr>
      <vt:lpstr>Modules of cat models</vt:lpstr>
      <vt:lpstr>Exposure – where is it and what is it?</vt:lpstr>
      <vt:lpstr>Hazard – simulating an event’s intensity</vt:lpstr>
      <vt:lpstr>Vulnerability: converting hazard intensity to structural damage</vt:lpstr>
      <vt:lpstr>Financial module</vt:lpstr>
      <vt:lpstr>How it’s done</vt:lpstr>
      <vt:lpstr>Model output: return period misinterpretation &amp; misuse</vt:lpstr>
      <vt:lpstr>Not just losses or simulated events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Deborah Ruppel</dc:creator>
  <cp:lastModifiedBy>Anna Neely</cp:lastModifiedBy>
  <cp:revision>324</cp:revision>
  <cp:lastPrinted>2021-01-21T01:11:51Z</cp:lastPrinted>
  <dcterms:created xsi:type="dcterms:W3CDTF">2018-01-30T16:53:25Z</dcterms:created>
  <dcterms:modified xsi:type="dcterms:W3CDTF">2022-01-04T13:47:31Z</dcterms:modified>
</cp:coreProperties>
</file>